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754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308259" y="3544818"/>
            <a:ext cx="7671480" cy="16929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9942173" y="0"/>
            <a:ext cx="8346440" cy="10287000"/>
          </a:xfrm>
          <a:custGeom>
            <a:avLst/>
            <a:gdLst/>
            <a:ahLst/>
            <a:cxnLst/>
            <a:rect l="l" t="t" r="r" b="b"/>
            <a:pathLst>
              <a:path w="8346440" h="10287000">
                <a:moveTo>
                  <a:pt x="0" y="10286999"/>
                </a:moveTo>
                <a:lnTo>
                  <a:pt x="8345824" y="10286999"/>
                </a:lnTo>
                <a:lnTo>
                  <a:pt x="8345824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1A2D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9846945" cy="10287000"/>
          </a:xfrm>
          <a:custGeom>
            <a:avLst/>
            <a:gdLst/>
            <a:ahLst/>
            <a:cxnLst/>
            <a:rect l="l" t="t" r="r" b="b"/>
            <a:pathLst>
              <a:path w="9846945" h="10287000">
                <a:moveTo>
                  <a:pt x="0" y="10286999"/>
                </a:moveTo>
                <a:lnTo>
                  <a:pt x="9846923" y="10286999"/>
                </a:lnTo>
                <a:lnTo>
                  <a:pt x="9846923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1A2D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9894548" y="0"/>
            <a:ext cx="0" cy="10287000"/>
          </a:xfrm>
          <a:custGeom>
            <a:avLst/>
            <a:gdLst/>
            <a:ahLst/>
            <a:cxnLst/>
            <a:rect l="l" t="t" r="r" b="b"/>
            <a:pathLst>
              <a:path h="10287000">
                <a:moveTo>
                  <a:pt x="0" y="0"/>
                </a:moveTo>
                <a:lnTo>
                  <a:pt x="0" y="10286999"/>
                </a:lnTo>
              </a:path>
            </a:pathLst>
          </a:custGeom>
          <a:ln w="952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3/7/2023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3/7/2023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3/7/2023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679179" y="1229323"/>
            <a:ext cx="12929640" cy="21685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15808" y="4673266"/>
            <a:ext cx="17056383" cy="22186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odds.cs.stonybrook.edu/thyroi" TargetMode="External"/><Relationship Id="rId4" Type="http://schemas.openxmlformats.org/officeDocument/2006/relationships/hyperlink" Target="http://www.kaggle.com/datasets/ya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439842" y="6420775"/>
              <a:ext cx="1409700" cy="85725"/>
            </a:xfrm>
            <a:custGeom>
              <a:avLst/>
              <a:gdLst/>
              <a:ahLst/>
              <a:cxnLst/>
              <a:rect l="l" t="t" r="r" b="b"/>
              <a:pathLst>
                <a:path w="1409700" h="85725">
                  <a:moveTo>
                    <a:pt x="1409700" y="85322"/>
                  </a:moveTo>
                  <a:lnTo>
                    <a:pt x="0" y="85322"/>
                  </a:lnTo>
                  <a:lnTo>
                    <a:pt x="0" y="0"/>
                  </a:lnTo>
                  <a:lnTo>
                    <a:pt x="1409700" y="0"/>
                  </a:lnTo>
                  <a:lnTo>
                    <a:pt x="1409700" y="85322"/>
                  </a:lnTo>
                  <a:close/>
                </a:path>
              </a:pathLst>
            </a:custGeom>
            <a:solidFill>
              <a:srgbClr val="5CE1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688590" y="2733127"/>
            <a:ext cx="8910955" cy="3313429"/>
          </a:xfrm>
          <a:prstGeom prst="rect">
            <a:avLst/>
          </a:prstGeom>
        </p:spPr>
        <p:txBody>
          <a:bodyPr vert="horz" wrap="square" lIns="0" tIns="967740" rIns="0" bIns="0" rtlCol="0">
            <a:spAutoFit/>
          </a:bodyPr>
          <a:lstStyle/>
          <a:p>
            <a:pPr marL="382905">
              <a:lnSpc>
                <a:spcPct val="100000"/>
              </a:lnSpc>
              <a:spcBef>
                <a:spcPts val="7620"/>
              </a:spcBef>
            </a:pPr>
            <a:r>
              <a:rPr sz="10900" b="0" spc="195" dirty="0">
                <a:latin typeface="Lucida Sans Unicode"/>
                <a:cs typeface="Lucida Sans Unicode"/>
              </a:rPr>
              <a:t>Thyro</a:t>
            </a:r>
            <a:r>
              <a:rPr sz="10900" b="0" spc="195" dirty="0">
                <a:solidFill>
                  <a:srgbClr val="5CE1E6"/>
                </a:solidFill>
                <a:latin typeface="Lucida Sans Unicode"/>
                <a:cs typeface="Lucida Sans Unicode"/>
              </a:rPr>
              <a:t>Sense</a:t>
            </a:r>
            <a:endParaRPr sz="109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925"/>
              </a:spcBef>
            </a:pPr>
            <a:r>
              <a:rPr sz="2800" b="0" spc="215" dirty="0">
                <a:latin typeface="Tahoma"/>
                <a:cs typeface="Tahoma"/>
              </a:rPr>
              <a:t>A</a:t>
            </a:r>
            <a:r>
              <a:rPr sz="2800" b="0" spc="-160" dirty="0">
                <a:latin typeface="Tahoma"/>
                <a:cs typeface="Tahoma"/>
              </a:rPr>
              <a:t> </a:t>
            </a:r>
            <a:r>
              <a:rPr sz="2800" b="0" dirty="0">
                <a:latin typeface="Tahoma"/>
                <a:cs typeface="Tahoma"/>
              </a:rPr>
              <a:t>Database</a:t>
            </a:r>
            <a:r>
              <a:rPr sz="2800" b="0" spc="-155" dirty="0">
                <a:latin typeface="Tahoma"/>
                <a:cs typeface="Tahoma"/>
              </a:rPr>
              <a:t> </a:t>
            </a:r>
            <a:r>
              <a:rPr sz="2800" b="0" spc="15" dirty="0">
                <a:latin typeface="Tahoma"/>
                <a:cs typeface="Tahoma"/>
              </a:rPr>
              <a:t>Management</a:t>
            </a:r>
            <a:r>
              <a:rPr sz="2800" b="0" spc="-155" dirty="0">
                <a:latin typeface="Tahoma"/>
                <a:cs typeface="Tahoma"/>
              </a:rPr>
              <a:t> </a:t>
            </a:r>
            <a:r>
              <a:rPr sz="2800" b="0" spc="25" dirty="0">
                <a:latin typeface="Tahoma"/>
                <a:cs typeface="Tahoma"/>
              </a:rPr>
              <a:t>Project</a:t>
            </a:r>
            <a:r>
              <a:rPr sz="2800" b="0" spc="-155" dirty="0">
                <a:latin typeface="Tahoma"/>
                <a:cs typeface="Tahoma"/>
              </a:rPr>
              <a:t> </a:t>
            </a:r>
            <a:r>
              <a:rPr sz="2800" b="0" spc="50" dirty="0">
                <a:latin typeface="Tahoma"/>
                <a:cs typeface="Tahoma"/>
              </a:rPr>
              <a:t>for</a:t>
            </a:r>
            <a:r>
              <a:rPr sz="2800" b="0" spc="-155" dirty="0">
                <a:latin typeface="Tahoma"/>
                <a:cs typeface="Tahoma"/>
              </a:rPr>
              <a:t> </a:t>
            </a:r>
            <a:r>
              <a:rPr sz="2800" b="0" spc="20" dirty="0">
                <a:latin typeface="Tahoma"/>
                <a:cs typeface="Tahoma"/>
              </a:rPr>
              <a:t>Healthcare</a:t>
            </a:r>
            <a:r>
              <a:rPr sz="2800" b="0" spc="-155" dirty="0">
                <a:latin typeface="Tahoma"/>
                <a:cs typeface="Tahoma"/>
              </a:rPr>
              <a:t> </a:t>
            </a:r>
            <a:r>
              <a:rPr sz="2800" b="0" spc="-25" dirty="0">
                <a:latin typeface="Tahoma"/>
                <a:cs typeface="Tahoma"/>
              </a:rPr>
              <a:t>Industry</a:t>
            </a:r>
            <a:endParaRPr sz="28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412500" y="1"/>
            <a:ext cx="9863455" cy="10271125"/>
          </a:xfrm>
          <a:custGeom>
            <a:avLst/>
            <a:gdLst/>
            <a:ahLst/>
            <a:cxnLst/>
            <a:rect l="l" t="t" r="r" b="b"/>
            <a:pathLst>
              <a:path w="9863455" h="10271125">
                <a:moveTo>
                  <a:pt x="0" y="10270925"/>
                </a:moveTo>
                <a:lnTo>
                  <a:pt x="9862996" y="10270925"/>
                </a:lnTo>
                <a:lnTo>
                  <a:pt x="9862996" y="0"/>
                </a:lnTo>
                <a:lnTo>
                  <a:pt x="0" y="0"/>
                </a:lnTo>
                <a:lnTo>
                  <a:pt x="0" y="10270925"/>
                </a:lnTo>
                <a:close/>
              </a:path>
            </a:pathLst>
          </a:custGeom>
          <a:solidFill>
            <a:srgbClr val="1A2D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"/>
            <a:ext cx="8317865" cy="10271125"/>
          </a:xfrm>
          <a:custGeom>
            <a:avLst/>
            <a:gdLst/>
            <a:ahLst/>
            <a:cxnLst/>
            <a:rect l="l" t="t" r="r" b="b"/>
            <a:pathLst>
              <a:path w="8317865" h="10271125">
                <a:moveTo>
                  <a:pt x="0" y="10270925"/>
                </a:moveTo>
                <a:lnTo>
                  <a:pt x="8317250" y="10270925"/>
                </a:lnTo>
                <a:lnTo>
                  <a:pt x="8317250" y="0"/>
                </a:lnTo>
                <a:lnTo>
                  <a:pt x="0" y="0"/>
                </a:lnTo>
                <a:lnTo>
                  <a:pt x="0" y="10270925"/>
                </a:lnTo>
                <a:close/>
              </a:path>
            </a:pathLst>
          </a:custGeom>
          <a:solidFill>
            <a:srgbClr val="1A2D3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8412500" cy="102869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328498" y="1000538"/>
            <a:ext cx="2457450" cy="680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00" spc="170" dirty="0">
                <a:solidFill>
                  <a:srgbClr val="5CE1E6"/>
                </a:solidFill>
              </a:rPr>
              <a:t>A</a:t>
            </a:r>
            <a:r>
              <a:rPr sz="4300" spc="40" dirty="0">
                <a:solidFill>
                  <a:srgbClr val="5CE1E6"/>
                </a:solidFill>
              </a:rPr>
              <a:t>b</a:t>
            </a:r>
            <a:r>
              <a:rPr sz="4300" spc="70" dirty="0">
                <a:solidFill>
                  <a:srgbClr val="5CE1E6"/>
                </a:solidFill>
              </a:rPr>
              <a:t>s</a:t>
            </a:r>
            <a:r>
              <a:rPr sz="4300" spc="185" dirty="0">
                <a:solidFill>
                  <a:srgbClr val="5CE1E6"/>
                </a:solidFill>
              </a:rPr>
              <a:t>t</a:t>
            </a:r>
            <a:r>
              <a:rPr sz="4300" spc="145" dirty="0">
                <a:solidFill>
                  <a:srgbClr val="5CE1E6"/>
                </a:solidFill>
              </a:rPr>
              <a:t>r</a:t>
            </a:r>
            <a:r>
              <a:rPr sz="4300" spc="100" dirty="0">
                <a:solidFill>
                  <a:srgbClr val="5CE1E6"/>
                </a:solidFill>
              </a:rPr>
              <a:t>a</a:t>
            </a:r>
            <a:r>
              <a:rPr sz="4300" spc="45" dirty="0">
                <a:solidFill>
                  <a:srgbClr val="5CE1E6"/>
                </a:solidFill>
              </a:rPr>
              <a:t>c</a:t>
            </a:r>
            <a:r>
              <a:rPr sz="4300" spc="190" dirty="0">
                <a:solidFill>
                  <a:srgbClr val="5CE1E6"/>
                </a:solidFill>
              </a:rPr>
              <a:t>t</a:t>
            </a:r>
            <a:endParaRPr sz="4300"/>
          </a:p>
        </p:txBody>
      </p:sp>
      <p:sp>
        <p:nvSpPr>
          <p:cNvPr id="6" name="object 6"/>
          <p:cNvSpPr txBox="1"/>
          <p:nvPr/>
        </p:nvSpPr>
        <p:spPr>
          <a:xfrm>
            <a:off x="10328498" y="2154842"/>
            <a:ext cx="6766559" cy="6426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3000" spc="-28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3000" spc="3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3000" spc="-4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3000" spc="-130" dirty="0">
                <a:solidFill>
                  <a:srgbClr val="FFFFFF"/>
                </a:solidFill>
                <a:latin typeface="Tahoma"/>
                <a:cs typeface="Tahoma"/>
              </a:rPr>
              <a:t>j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45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3000" spc="-229" dirty="0">
                <a:solidFill>
                  <a:srgbClr val="FFFFFF"/>
                </a:solidFill>
                <a:latin typeface="Tahoma"/>
                <a:cs typeface="Tahoma"/>
              </a:rPr>
              <a:t>,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25" dirty="0">
                <a:solidFill>
                  <a:srgbClr val="FFFFFF"/>
                </a:solidFill>
                <a:latin typeface="Tahoma"/>
                <a:cs typeface="Tahoma"/>
              </a:rPr>
              <a:t>w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000" spc="3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3000" spc="-55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</a:rPr>
              <a:t>v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65" dirty="0">
                <a:solidFill>
                  <a:srgbClr val="FFFFFF"/>
                </a:solidFill>
                <a:latin typeface="Tahoma"/>
                <a:cs typeface="Tahoma"/>
              </a:rPr>
              <a:t>a  </a:t>
            </a:r>
            <a:r>
              <a:rPr sz="3000" spc="-25" dirty="0">
                <a:solidFill>
                  <a:srgbClr val="FFFFFF"/>
                </a:solidFill>
                <a:latin typeface="Tahoma"/>
                <a:cs typeface="Tahoma"/>
              </a:rPr>
              <a:t>database </a:t>
            </a:r>
            <a:r>
              <a:rPr sz="3000" spc="-30" dirty="0">
                <a:solidFill>
                  <a:srgbClr val="FFFFFF"/>
                </a:solidFill>
                <a:latin typeface="Tahoma"/>
                <a:cs typeface="Tahoma"/>
              </a:rPr>
              <a:t>management 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system </a:t>
            </a:r>
            <a:r>
              <a:rPr sz="3000" spc="55" dirty="0">
                <a:solidFill>
                  <a:srgbClr val="FFFFFF"/>
                </a:solidFill>
                <a:latin typeface="Tahoma"/>
                <a:cs typeface="Tahoma"/>
              </a:rPr>
              <a:t>for </a:t>
            </a:r>
            <a:r>
              <a:rPr sz="3000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healthcare 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providers 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to </a:t>
            </a:r>
            <a:r>
              <a:rPr sz="3000" spc="30" dirty="0">
                <a:solidFill>
                  <a:srgbClr val="FFFFFF"/>
                </a:solidFill>
                <a:latin typeface="Tahoma"/>
                <a:cs typeface="Tahoma"/>
              </a:rPr>
              <a:t>predict </a:t>
            </a:r>
            <a:r>
              <a:rPr sz="3000" spc="25" dirty="0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sz="3000" spc="30" dirty="0">
                <a:solidFill>
                  <a:srgbClr val="FFFFFF"/>
                </a:solidFill>
                <a:latin typeface="Tahoma"/>
                <a:cs typeface="Tahoma"/>
              </a:rPr>
              <a:t> likelihood </a:t>
            </a:r>
            <a:r>
              <a:rPr sz="3000" spc="80" dirty="0">
                <a:solidFill>
                  <a:srgbClr val="FFFFFF"/>
                </a:solidFill>
                <a:latin typeface="Tahoma"/>
                <a:cs typeface="Tahoma"/>
              </a:rPr>
              <a:t>of </a:t>
            </a:r>
            <a:r>
              <a:rPr sz="3000" spc="-45" dirty="0">
                <a:solidFill>
                  <a:srgbClr val="FFFFFF"/>
                </a:solidFill>
                <a:latin typeface="Tahoma"/>
                <a:cs typeface="Tahoma"/>
              </a:rPr>
              <a:t>an 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individual </a:t>
            </a:r>
            <a:r>
              <a:rPr sz="3000" spc="-20" dirty="0">
                <a:solidFill>
                  <a:srgbClr val="FFFFFF"/>
                </a:solidFill>
                <a:latin typeface="Tahoma"/>
                <a:cs typeface="Tahoma"/>
              </a:rPr>
              <a:t>having </a:t>
            </a:r>
            <a:r>
              <a:rPr sz="3000" spc="15" dirty="0">
                <a:solidFill>
                  <a:srgbClr val="FFFFFF"/>
                </a:solidFill>
                <a:latin typeface="Tahoma"/>
                <a:cs typeface="Tahoma"/>
              </a:rPr>
              <a:t>goiter </a:t>
            </a:r>
            <a:r>
              <a:rPr sz="3000" spc="-9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15" dirty="0">
                <a:solidFill>
                  <a:srgbClr val="FFFFFF"/>
                </a:solidFill>
                <a:latin typeface="Tahoma"/>
                <a:cs typeface="Tahoma"/>
              </a:rPr>
              <a:t>based </a:t>
            </a:r>
            <a:r>
              <a:rPr sz="3000" spc="35" dirty="0">
                <a:solidFill>
                  <a:srgbClr val="FFFFFF"/>
                </a:solidFill>
                <a:latin typeface="Tahoma"/>
                <a:cs typeface="Tahoma"/>
              </a:rPr>
              <a:t>on 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their 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medical </a:t>
            </a:r>
            <a:r>
              <a:rPr sz="3000" spc="25" dirty="0">
                <a:solidFill>
                  <a:srgbClr val="FFFFFF"/>
                </a:solidFill>
                <a:latin typeface="Tahoma"/>
                <a:cs typeface="Tahoma"/>
              </a:rPr>
              <a:t>history </a:t>
            </a:r>
            <a:r>
              <a:rPr sz="3000" spc="-25" dirty="0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sz="3000" spc="-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physical </a:t>
            </a:r>
            <a:r>
              <a:rPr sz="3000" spc="-20" dirty="0">
                <a:solidFill>
                  <a:srgbClr val="FFFFFF"/>
                </a:solidFill>
                <a:latin typeface="Tahoma"/>
                <a:cs typeface="Tahoma"/>
              </a:rPr>
              <a:t>examination.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system 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</a:rPr>
              <a:t>will </a:t>
            </a:r>
            <a:r>
              <a:rPr sz="3000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15" dirty="0">
                <a:solidFill>
                  <a:srgbClr val="FFFFFF"/>
                </a:solidFill>
                <a:latin typeface="Tahoma"/>
                <a:cs typeface="Tahoma"/>
              </a:rPr>
              <a:t>use </a:t>
            </a:r>
            <a:r>
              <a:rPr sz="3000" spc="-20" dirty="0">
                <a:solidFill>
                  <a:srgbClr val="FFFFFF"/>
                </a:solidFill>
                <a:latin typeface="Tahoma"/>
                <a:cs typeface="Tahoma"/>
              </a:rPr>
              <a:t>data analysis </a:t>
            </a:r>
            <a:r>
              <a:rPr sz="3000" spc="-25" dirty="0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sz="3000" spc="-10" dirty="0">
                <a:solidFill>
                  <a:srgbClr val="FFFFFF"/>
                </a:solidFill>
                <a:latin typeface="Tahoma"/>
                <a:cs typeface="Tahoma"/>
              </a:rPr>
              <a:t>machine </a:t>
            </a:r>
            <a:r>
              <a:rPr sz="3000" spc="-15" dirty="0">
                <a:solidFill>
                  <a:srgbClr val="FFFFFF"/>
                </a:solidFill>
                <a:latin typeface="Tahoma"/>
                <a:cs typeface="Tahoma"/>
              </a:rPr>
              <a:t>learning </a:t>
            </a:r>
            <a:r>
              <a:rPr sz="3000" spc="-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techniques 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to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create </a:t>
            </a:r>
            <a:r>
              <a:rPr sz="3000" spc="-45" dirty="0">
                <a:solidFill>
                  <a:srgbClr val="FFFFFF"/>
                </a:solidFill>
                <a:latin typeface="Tahoma"/>
                <a:cs typeface="Tahoma"/>
              </a:rPr>
              <a:t>an 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accurate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30" dirty="0">
                <a:solidFill>
                  <a:srgbClr val="FFFFFF"/>
                </a:solidFill>
                <a:latin typeface="Tahoma"/>
                <a:cs typeface="Tahoma"/>
              </a:rPr>
              <a:t>prediction 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model </a:t>
            </a:r>
            <a:r>
              <a:rPr sz="3000" spc="15" dirty="0">
                <a:solidFill>
                  <a:srgbClr val="FFFFFF"/>
                </a:solidFill>
                <a:latin typeface="Tahoma"/>
                <a:cs typeface="Tahoma"/>
              </a:rPr>
              <a:t>that </a:t>
            </a:r>
            <a:r>
              <a:rPr sz="3000" spc="-15" dirty="0">
                <a:solidFill>
                  <a:srgbClr val="FFFFFF"/>
                </a:solidFill>
                <a:latin typeface="Tahoma"/>
                <a:cs typeface="Tahoma"/>
              </a:rPr>
              <a:t>can </a:t>
            </a:r>
            <a:r>
              <a:rPr sz="3000" spc="-20" dirty="0">
                <a:solidFill>
                  <a:srgbClr val="FFFFFF"/>
                </a:solidFill>
                <a:latin typeface="Tahoma"/>
                <a:cs typeface="Tahoma"/>
              </a:rPr>
              <a:t>assist </a:t>
            </a:r>
            <a:r>
              <a:rPr sz="3000" spc="-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healthcare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providers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5" dirty="0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sz="3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30" dirty="0">
                <a:solidFill>
                  <a:srgbClr val="FFFFFF"/>
                </a:solidFill>
                <a:latin typeface="Tahoma"/>
                <a:cs typeface="Tahoma"/>
              </a:rPr>
              <a:t>making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informed </a:t>
            </a:r>
            <a:r>
              <a:rPr sz="3000" spc="-91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15" dirty="0">
                <a:solidFill>
                  <a:srgbClr val="FFFFFF"/>
                </a:solidFill>
                <a:latin typeface="Tahoma"/>
                <a:cs typeface="Tahoma"/>
              </a:rPr>
              <a:t>diagnoses </a:t>
            </a:r>
            <a:r>
              <a:rPr sz="3000" spc="-25" dirty="0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treatment </a:t>
            </a:r>
            <a:r>
              <a:rPr sz="3000" spc="-20" dirty="0">
                <a:solidFill>
                  <a:srgbClr val="FFFFFF"/>
                </a:solidFill>
                <a:latin typeface="Tahoma"/>
                <a:cs typeface="Tahoma"/>
              </a:rPr>
              <a:t>plans </a:t>
            </a:r>
            <a:r>
              <a:rPr sz="3000" spc="55" dirty="0">
                <a:solidFill>
                  <a:srgbClr val="FFFFFF"/>
                </a:solidFill>
                <a:latin typeface="Tahoma"/>
                <a:cs typeface="Tahoma"/>
              </a:rPr>
              <a:t>for </a:t>
            </a:r>
            <a:r>
              <a:rPr sz="3000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15" dirty="0">
                <a:solidFill>
                  <a:srgbClr val="FFFFFF"/>
                </a:solidFill>
                <a:latin typeface="Tahoma"/>
                <a:cs typeface="Tahoma"/>
              </a:rPr>
              <a:t>patients.</a:t>
            </a:r>
            <a:endParaRPr sz="3000">
              <a:latin typeface="Tahoma"/>
              <a:cs typeface="Tahom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341198" y="9213612"/>
            <a:ext cx="1409700" cy="85725"/>
          </a:xfrm>
          <a:custGeom>
            <a:avLst/>
            <a:gdLst/>
            <a:ahLst/>
            <a:cxnLst/>
            <a:rect l="l" t="t" r="r" b="b"/>
            <a:pathLst>
              <a:path w="1409700" h="85725">
                <a:moveTo>
                  <a:pt x="1409700" y="85322"/>
                </a:moveTo>
                <a:lnTo>
                  <a:pt x="0" y="85322"/>
                </a:lnTo>
                <a:lnTo>
                  <a:pt x="0" y="0"/>
                </a:lnTo>
                <a:lnTo>
                  <a:pt x="1409700" y="0"/>
                </a:lnTo>
                <a:lnTo>
                  <a:pt x="1409700" y="85322"/>
                </a:lnTo>
                <a:close/>
              </a:path>
            </a:pathLst>
          </a:custGeom>
          <a:solidFill>
            <a:srgbClr val="5CE1E6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23123" y="0"/>
            <a:ext cx="8362949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816611" y="2358253"/>
            <a:ext cx="6472555" cy="5892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61315" marR="548005" indent="-349250">
              <a:lnSpc>
                <a:spcPct val="116700"/>
              </a:lnSpc>
              <a:spcBef>
                <a:spcPts val="95"/>
              </a:spcBef>
              <a:buAutoNum type="arabicPeriod"/>
              <a:tabLst>
                <a:tab pos="361950" algn="l"/>
              </a:tabLst>
            </a:pPr>
            <a:r>
              <a:rPr sz="3000" spc="245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</a:rPr>
              <a:t>v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000" spc="-4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55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000" spc="-100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-55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3000" spc="65" dirty="0">
                <a:solidFill>
                  <a:srgbClr val="FFFFFF"/>
                </a:solidFill>
                <a:latin typeface="Tahoma"/>
                <a:cs typeface="Tahoma"/>
              </a:rPr>
              <a:t>t  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system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5" dirty="0">
                <a:solidFill>
                  <a:srgbClr val="FFFFFF"/>
                </a:solidFill>
                <a:latin typeface="Tahoma"/>
                <a:cs typeface="Tahoma"/>
              </a:rPr>
              <a:t>for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5" dirty="0">
                <a:solidFill>
                  <a:srgbClr val="FFFFFF"/>
                </a:solidFill>
                <a:latin typeface="Tahoma"/>
                <a:cs typeface="Tahoma"/>
              </a:rPr>
              <a:t>goiter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prediction.</a:t>
            </a:r>
            <a:endParaRPr sz="3000">
              <a:latin typeface="Tahoma"/>
              <a:cs typeface="Tahoma"/>
            </a:endParaRPr>
          </a:p>
          <a:p>
            <a:pPr marL="361315" marR="1080770" indent="-349250">
              <a:lnSpc>
                <a:spcPts val="4200"/>
              </a:lnSpc>
              <a:spcBef>
                <a:spcPts val="240"/>
              </a:spcBef>
              <a:buAutoNum type="arabicPeriod"/>
              <a:tabLst>
                <a:tab pos="361950" algn="l"/>
              </a:tabLst>
            </a:pPr>
            <a:r>
              <a:rPr sz="3000" spc="-35" dirty="0">
                <a:solidFill>
                  <a:srgbClr val="FFFFFF"/>
                </a:solidFill>
                <a:latin typeface="Tahoma"/>
                <a:cs typeface="Tahoma"/>
              </a:rPr>
              <a:t>Integrate </a:t>
            </a:r>
            <a:r>
              <a:rPr sz="3000" spc="-10" dirty="0">
                <a:solidFill>
                  <a:srgbClr val="FFFFFF"/>
                </a:solidFill>
                <a:latin typeface="Tahoma"/>
                <a:cs typeface="Tahoma"/>
              </a:rPr>
              <a:t>machine </a:t>
            </a:r>
            <a:r>
              <a:rPr sz="3000" spc="-15" dirty="0">
                <a:solidFill>
                  <a:srgbClr val="FFFFFF"/>
                </a:solidFill>
                <a:latin typeface="Tahoma"/>
                <a:cs typeface="Tahoma"/>
              </a:rPr>
              <a:t>learning </a:t>
            </a:r>
            <a:r>
              <a:rPr sz="3000" spc="-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techniques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5" dirty="0">
                <a:solidFill>
                  <a:srgbClr val="FFFFFF"/>
                </a:solidFill>
                <a:latin typeface="Tahoma"/>
                <a:cs typeface="Tahoma"/>
              </a:rPr>
              <a:t>for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accurate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5" dirty="0">
                <a:solidFill>
                  <a:srgbClr val="FFFFFF"/>
                </a:solidFill>
                <a:latin typeface="Tahoma"/>
                <a:cs typeface="Tahoma"/>
              </a:rPr>
              <a:t>goiter </a:t>
            </a:r>
            <a:r>
              <a:rPr sz="3000" spc="-93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prediction.</a:t>
            </a:r>
            <a:endParaRPr sz="3000">
              <a:latin typeface="Tahoma"/>
              <a:cs typeface="Tahoma"/>
            </a:endParaRPr>
          </a:p>
          <a:p>
            <a:pPr marL="361315" marR="640715" indent="-349250">
              <a:lnSpc>
                <a:spcPts val="4200"/>
              </a:lnSpc>
              <a:buAutoNum type="arabicPeriod"/>
              <a:tabLst>
                <a:tab pos="361950" algn="l"/>
              </a:tabLst>
            </a:pP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Test</a:t>
            </a:r>
            <a:r>
              <a:rPr sz="30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25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validate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25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model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5" dirty="0">
                <a:solidFill>
                  <a:srgbClr val="FFFFFF"/>
                </a:solidFill>
                <a:latin typeface="Tahoma"/>
                <a:cs typeface="Tahoma"/>
              </a:rPr>
              <a:t>with </a:t>
            </a:r>
            <a:r>
              <a:rPr sz="3000" spc="-9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real-world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medical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55" dirty="0">
                <a:solidFill>
                  <a:srgbClr val="FFFFFF"/>
                </a:solidFill>
                <a:latin typeface="Tahoma"/>
                <a:cs typeface="Tahoma"/>
              </a:rPr>
              <a:t>data.</a:t>
            </a:r>
            <a:endParaRPr sz="3000">
              <a:latin typeface="Tahoma"/>
              <a:cs typeface="Tahoma"/>
            </a:endParaRPr>
          </a:p>
          <a:p>
            <a:pPr marL="361315" marR="5080" indent="-349250">
              <a:lnSpc>
                <a:spcPts val="4200"/>
              </a:lnSpc>
              <a:buAutoNum type="arabicPeriod"/>
              <a:tabLst>
                <a:tab pos="361950" algn="l"/>
              </a:tabLst>
            </a:pPr>
            <a:r>
              <a:rPr sz="3000" spc="245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</a:rPr>
              <a:t>v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3000" spc="-4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-</a:t>
            </a:r>
            <a:r>
              <a:rPr sz="3000" spc="95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3000" spc="3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dl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3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3000" spc="95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3000" spc="45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95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r  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healthcare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providers.</a:t>
            </a:r>
            <a:endParaRPr sz="3000">
              <a:latin typeface="Tahoma"/>
              <a:cs typeface="Tahoma"/>
            </a:endParaRPr>
          </a:p>
          <a:p>
            <a:pPr marL="361315" marR="528955" indent="-349250">
              <a:lnSpc>
                <a:spcPts val="4200"/>
              </a:lnSpc>
              <a:buAutoNum type="arabicPeriod"/>
              <a:tabLst>
                <a:tab pos="361950" algn="l"/>
              </a:tabLst>
            </a:pP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Enable</a:t>
            </a:r>
            <a:r>
              <a:rPr sz="30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timely</a:t>
            </a:r>
            <a:r>
              <a:rPr sz="30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25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accurate</a:t>
            </a:r>
            <a:r>
              <a:rPr sz="30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5" dirty="0">
                <a:solidFill>
                  <a:srgbClr val="FFFFFF"/>
                </a:solidFill>
                <a:latin typeface="Tahoma"/>
                <a:cs typeface="Tahoma"/>
              </a:rPr>
              <a:t>goiter </a:t>
            </a:r>
            <a:r>
              <a:rPr sz="3000" spc="-91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15" dirty="0">
                <a:solidFill>
                  <a:srgbClr val="FFFFFF"/>
                </a:solidFill>
                <a:latin typeface="Tahoma"/>
                <a:cs typeface="Tahoma"/>
              </a:rPr>
              <a:t>diagnosis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25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30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10" dirty="0">
                <a:solidFill>
                  <a:srgbClr val="FFFFFF"/>
                </a:solidFill>
                <a:latin typeface="Tahoma"/>
                <a:cs typeface="Tahoma"/>
              </a:rPr>
              <a:t>treatment.</a:t>
            </a:r>
            <a:endParaRPr sz="300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530465" y="9168721"/>
            <a:ext cx="1409700" cy="85725"/>
          </a:xfrm>
          <a:custGeom>
            <a:avLst/>
            <a:gdLst/>
            <a:ahLst/>
            <a:cxnLst/>
            <a:rect l="l" t="t" r="r" b="b"/>
            <a:pathLst>
              <a:path w="1409700" h="85725">
                <a:moveTo>
                  <a:pt x="1409700" y="85322"/>
                </a:moveTo>
                <a:lnTo>
                  <a:pt x="0" y="85322"/>
                </a:lnTo>
                <a:lnTo>
                  <a:pt x="0" y="0"/>
                </a:lnTo>
                <a:lnTo>
                  <a:pt x="1409700" y="0"/>
                </a:lnTo>
                <a:lnTo>
                  <a:pt x="1409700" y="85322"/>
                </a:lnTo>
                <a:close/>
              </a:path>
            </a:pathLst>
          </a:custGeom>
          <a:solidFill>
            <a:srgbClr val="5CE1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17765" y="1389642"/>
            <a:ext cx="3011805" cy="680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00" spc="70" dirty="0">
                <a:solidFill>
                  <a:srgbClr val="5CE1E6"/>
                </a:solidFill>
              </a:rPr>
              <a:t>Objectives</a:t>
            </a:r>
            <a:endParaRPr sz="4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412500" y="3"/>
            <a:ext cx="9863455" cy="10271125"/>
          </a:xfrm>
          <a:custGeom>
            <a:avLst/>
            <a:gdLst/>
            <a:ahLst/>
            <a:cxnLst/>
            <a:rect l="l" t="t" r="r" b="b"/>
            <a:pathLst>
              <a:path w="9863455" h="10271125">
                <a:moveTo>
                  <a:pt x="0" y="10270925"/>
                </a:moveTo>
                <a:lnTo>
                  <a:pt x="9862996" y="10270925"/>
                </a:lnTo>
                <a:lnTo>
                  <a:pt x="9862996" y="0"/>
                </a:lnTo>
                <a:lnTo>
                  <a:pt x="0" y="0"/>
                </a:lnTo>
                <a:lnTo>
                  <a:pt x="0" y="10270925"/>
                </a:lnTo>
                <a:close/>
              </a:path>
            </a:pathLst>
          </a:custGeom>
          <a:solidFill>
            <a:srgbClr val="1A2D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"/>
            <a:ext cx="8317865" cy="10271125"/>
          </a:xfrm>
          <a:custGeom>
            <a:avLst/>
            <a:gdLst/>
            <a:ahLst/>
            <a:cxnLst/>
            <a:rect l="l" t="t" r="r" b="b"/>
            <a:pathLst>
              <a:path w="8317865" h="10271125">
                <a:moveTo>
                  <a:pt x="0" y="10270925"/>
                </a:moveTo>
                <a:lnTo>
                  <a:pt x="8317250" y="10270925"/>
                </a:lnTo>
                <a:lnTo>
                  <a:pt x="8317250" y="0"/>
                </a:lnTo>
                <a:lnTo>
                  <a:pt x="0" y="0"/>
                </a:lnTo>
                <a:lnTo>
                  <a:pt x="0" y="10270925"/>
                </a:lnTo>
                <a:close/>
              </a:path>
            </a:pathLst>
          </a:custGeom>
          <a:solidFill>
            <a:srgbClr val="1A2D3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8412500" cy="10286999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9144000" y="1871022"/>
            <a:ext cx="8528685" cy="2304415"/>
          </a:xfrm>
          <a:custGeom>
            <a:avLst/>
            <a:gdLst/>
            <a:ahLst/>
            <a:cxnLst/>
            <a:rect l="l" t="t" r="r" b="b"/>
            <a:pathLst>
              <a:path w="8528685" h="2304415">
                <a:moveTo>
                  <a:pt x="8528190" y="2303854"/>
                </a:moveTo>
                <a:lnTo>
                  <a:pt x="0" y="2303854"/>
                </a:lnTo>
                <a:lnTo>
                  <a:pt x="0" y="0"/>
                </a:lnTo>
                <a:lnTo>
                  <a:pt x="8528190" y="0"/>
                </a:lnTo>
                <a:lnTo>
                  <a:pt x="8528190" y="2303854"/>
                </a:lnTo>
                <a:close/>
              </a:path>
            </a:pathLst>
          </a:custGeom>
          <a:solidFill>
            <a:srgbClr val="5CE1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144000" y="4673271"/>
            <a:ext cx="8528685" cy="2218690"/>
          </a:xfrm>
          <a:custGeom>
            <a:avLst/>
            <a:gdLst/>
            <a:ahLst/>
            <a:cxnLst/>
            <a:rect l="l" t="t" r="r" b="b"/>
            <a:pathLst>
              <a:path w="8528685" h="2218690">
                <a:moveTo>
                  <a:pt x="0" y="0"/>
                </a:moveTo>
                <a:lnTo>
                  <a:pt x="8528191" y="0"/>
                </a:lnTo>
                <a:lnTo>
                  <a:pt x="8528191" y="2218134"/>
                </a:lnTo>
                <a:lnTo>
                  <a:pt x="0" y="2218134"/>
                </a:lnTo>
                <a:lnTo>
                  <a:pt x="0" y="0"/>
                </a:lnTo>
                <a:close/>
              </a:path>
            </a:pathLst>
          </a:custGeom>
          <a:solidFill>
            <a:srgbClr val="5CE1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466834" y="2398432"/>
            <a:ext cx="645160" cy="786130"/>
          </a:xfrm>
          <a:custGeom>
            <a:avLst/>
            <a:gdLst/>
            <a:ahLst/>
            <a:cxnLst/>
            <a:rect l="l" t="t" r="r" b="b"/>
            <a:pathLst>
              <a:path w="645159" h="786130">
                <a:moveTo>
                  <a:pt x="486791" y="6515"/>
                </a:moveTo>
                <a:lnTo>
                  <a:pt x="480263" y="0"/>
                </a:lnTo>
                <a:lnTo>
                  <a:pt x="6515" y="0"/>
                </a:lnTo>
                <a:lnTo>
                  <a:pt x="0" y="6515"/>
                </a:lnTo>
                <a:lnTo>
                  <a:pt x="0" y="604786"/>
                </a:lnTo>
                <a:lnTo>
                  <a:pt x="6515" y="611301"/>
                </a:lnTo>
                <a:lnTo>
                  <a:pt x="47942" y="611301"/>
                </a:lnTo>
                <a:lnTo>
                  <a:pt x="47942" y="97624"/>
                </a:lnTo>
                <a:lnTo>
                  <a:pt x="51587" y="79590"/>
                </a:lnTo>
                <a:lnTo>
                  <a:pt x="61518" y="64871"/>
                </a:lnTo>
                <a:lnTo>
                  <a:pt x="76250" y="54927"/>
                </a:lnTo>
                <a:lnTo>
                  <a:pt x="94272" y="51282"/>
                </a:lnTo>
                <a:lnTo>
                  <a:pt x="486791" y="51282"/>
                </a:lnTo>
                <a:lnTo>
                  <a:pt x="486791" y="6515"/>
                </a:lnTo>
                <a:close/>
              </a:path>
              <a:path w="645159" h="786130">
                <a:moveTo>
                  <a:pt x="566470" y="89535"/>
                </a:moveTo>
                <a:lnTo>
                  <a:pt x="559943" y="83019"/>
                </a:lnTo>
                <a:lnTo>
                  <a:pt x="86194" y="83019"/>
                </a:lnTo>
                <a:lnTo>
                  <a:pt x="79679" y="89535"/>
                </a:lnTo>
                <a:lnTo>
                  <a:pt x="79679" y="687806"/>
                </a:lnTo>
                <a:lnTo>
                  <a:pt x="86194" y="694321"/>
                </a:lnTo>
                <a:lnTo>
                  <a:pt x="126060" y="694321"/>
                </a:lnTo>
                <a:lnTo>
                  <a:pt x="126060" y="189014"/>
                </a:lnTo>
                <a:lnTo>
                  <a:pt x="129705" y="170992"/>
                </a:lnTo>
                <a:lnTo>
                  <a:pt x="139636" y="156260"/>
                </a:lnTo>
                <a:lnTo>
                  <a:pt x="154343" y="146329"/>
                </a:lnTo>
                <a:lnTo>
                  <a:pt x="172339" y="142684"/>
                </a:lnTo>
                <a:lnTo>
                  <a:pt x="566470" y="142684"/>
                </a:lnTo>
                <a:lnTo>
                  <a:pt x="566470" y="89535"/>
                </a:lnTo>
                <a:close/>
              </a:path>
              <a:path w="645159" h="786130">
                <a:moveTo>
                  <a:pt x="644550" y="180962"/>
                </a:moveTo>
                <a:lnTo>
                  <a:pt x="638022" y="174434"/>
                </a:lnTo>
                <a:lnTo>
                  <a:pt x="566470" y="174434"/>
                </a:lnTo>
                <a:lnTo>
                  <a:pt x="566470" y="325259"/>
                </a:lnTo>
                <a:lnTo>
                  <a:pt x="566470" y="359867"/>
                </a:lnTo>
                <a:lnTo>
                  <a:pt x="429907" y="359867"/>
                </a:lnTo>
                <a:lnTo>
                  <a:pt x="429907" y="394487"/>
                </a:lnTo>
                <a:lnTo>
                  <a:pt x="429907" y="429107"/>
                </a:lnTo>
                <a:lnTo>
                  <a:pt x="429907" y="463727"/>
                </a:lnTo>
                <a:lnTo>
                  <a:pt x="429907" y="498348"/>
                </a:lnTo>
                <a:lnTo>
                  <a:pt x="222948" y="498348"/>
                </a:lnTo>
                <a:lnTo>
                  <a:pt x="222948" y="463727"/>
                </a:lnTo>
                <a:lnTo>
                  <a:pt x="429907" y="463727"/>
                </a:lnTo>
                <a:lnTo>
                  <a:pt x="429907" y="429107"/>
                </a:lnTo>
                <a:lnTo>
                  <a:pt x="222948" y="429107"/>
                </a:lnTo>
                <a:lnTo>
                  <a:pt x="222948" y="394487"/>
                </a:lnTo>
                <a:lnTo>
                  <a:pt x="429907" y="394487"/>
                </a:lnTo>
                <a:lnTo>
                  <a:pt x="429907" y="359867"/>
                </a:lnTo>
                <a:lnTo>
                  <a:pt x="222948" y="359867"/>
                </a:lnTo>
                <a:lnTo>
                  <a:pt x="222948" y="325259"/>
                </a:lnTo>
                <a:lnTo>
                  <a:pt x="566470" y="325259"/>
                </a:lnTo>
                <a:lnTo>
                  <a:pt x="566470" y="174434"/>
                </a:lnTo>
                <a:lnTo>
                  <a:pt x="429907" y="174434"/>
                </a:lnTo>
                <a:lnTo>
                  <a:pt x="429907" y="256006"/>
                </a:lnTo>
                <a:lnTo>
                  <a:pt x="429907" y="290626"/>
                </a:lnTo>
                <a:lnTo>
                  <a:pt x="222948" y="290626"/>
                </a:lnTo>
                <a:lnTo>
                  <a:pt x="222948" y="256006"/>
                </a:lnTo>
                <a:lnTo>
                  <a:pt x="429907" y="256006"/>
                </a:lnTo>
                <a:lnTo>
                  <a:pt x="429907" y="174434"/>
                </a:lnTo>
                <a:lnTo>
                  <a:pt x="164312" y="174434"/>
                </a:lnTo>
                <a:lnTo>
                  <a:pt x="157784" y="180962"/>
                </a:lnTo>
                <a:lnTo>
                  <a:pt x="157784" y="779195"/>
                </a:lnTo>
                <a:lnTo>
                  <a:pt x="164312" y="785723"/>
                </a:lnTo>
                <a:lnTo>
                  <a:pt x="638022" y="785723"/>
                </a:lnTo>
                <a:lnTo>
                  <a:pt x="644550" y="779195"/>
                </a:lnTo>
                <a:lnTo>
                  <a:pt x="644550" y="498348"/>
                </a:lnTo>
                <a:lnTo>
                  <a:pt x="644550" y="463727"/>
                </a:lnTo>
                <a:lnTo>
                  <a:pt x="644550" y="256006"/>
                </a:lnTo>
                <a:lnTo>
                  <a:pt x="644550" y="18096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13898" y="3036767"/>
            <a:ext cx="98460" cy="9846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975425" y="3324526"/>
            <a:ext cx="98460" cy="98464"/>
          </a:xfrm>
          <a:prstGeom prst="rect">
            <a:avLst/>
          </a:prstGeom>
        </p:spPr>
      </p:pic>
      <p:sp>
        <p:nvSpPr>
          <p:cNvPr id="10" name="object 10"/>
          <p:cNvSpPr/>
          <p:nvPr/>
        </p:nvSpPr>
        <p:spPr>
          <a:xfrm>
            <a:off x="10160774" y="3248573"/>
            <a:ext cx="492125" cy="117475"/>
          </a:xfrm>
          <a:custGeom>
            <a:avLst/>
            <a:gdLst/>
            <a:ahLst/>
            <a:cxnLst/>
            <a:rect l="l" t="t" r="r" b="b"/>
            <a:pathLst>
              <a:path w="492125" h="117475">
                <a:moveTo>
                  <a:pt x="491812" y="117241"/>
                </a:moveTo>
                <a:lnTo>
                  <a:pt x="0" y="117241"/>
                </a:lnTo>
                <a:lnTo>
                  <a:pt x="0" y="46388"/>
                </a:lnTo>
                <a:lnTo>
                  <a:pt x="3636" y="28334"/>
                </a:lnTo>
                <a:lnTo>
                  <a:pt x="13557" y="13588"/>
                </a:lnTo>
                <a:lnTo>
                  <a:pt x="28281" y="3646"/>
                </a:lnTo>
                <a:lnTo>
                  <a:pt x="46326" y="0"/>
                </a:lnTo>
                <a:lnTo>
                  <a:pt x="445481" y="0"/>
                </a:lnTo>
                <a:lnTo>
                  <a:pt x="463504" y="3646"/>
                </a:lnTo>
                <a:lnTo>
                  <a:pt x="478232" y="13588"/>
                </a:lnTo>
                <a:lnTo>
                  <a:pt x="488167" y="28334"/>
                </a:lnTo>
                <a:lnTo>
                  <a:pt x="491812" y="46388"/>
                </a:lnTo>
                <a:lnTo>
                  <a:pt x="491812" y="11724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567113" y="3284270"/>
            <a:ext cx="31750" cy="104139"/>
          </a:xfrm>
          <a:custGeom>
            <a:avLst/>
            <a:gdLst/>
            <a:ahLst/>
            <a:cxnLst/>
            <a:rect l="l" t="t" r="r" b="b"/>
            <a:pathLst>
              <a:path w="31750" h="104139">
                <a:moveTo>
                  <a:pt x="31724" y="69532"/>
                </a:moveTo>
                <a:lnTo>
                  <a:pt x="0" y="69532"/>
                </a:lnTo>
                <a:lnTo>
                  <a:pt x="0" y="104140"/>
                </a:lnTo>
                <a:lnTo>
                  <a:pt x="31724" y="104140"/>
                </a:lnTo>
                <a:lnTo>
                  <a:pt x="31724" y="69532"/>
                </a:lnTo>
                <a:close/>
              </a:path>
              <a:path w="31750" h="104139">
                <a:moveTo>
                  <a:pt x="31724" y="0"/>
                </a:moveTo>
                <a:lnTo>
                  <a:pt x="0" y="0"/>
                </a:lnTo>
                <a:lnTo>
                  <a:pt x="0" y="34620"/>
                </a:lnTo>
                <a:lnTo>
                  <a:pt x="31724" y="34620"/>
                </a:lnTo>
                <a:lnTo>
                  <a:pt x="3172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641660" y="2824352"/>
            <a:ext cx="31750" cy="104775"/>
          </a:xfrm>
          <a:custGeom>
            <a:avLst/>
            <a:gdLst/>
            <a:ahLst/>
            <a:cxnLst/>
            <a:rect l="l" t="t" r="r" b="b"/>
            <a:pathLst>
              <a:path w="31750" h="104775">
                <a:moveTo>
                  <a:pt x="31737" y="69545"/>
                </a:moveTo>
                <a:lnTo>
                  <a:pt x="0" y="69545"/>
                </a:lnTo>
                <a:lnTo>
                  <a:pt x="0" y="104152"/>
                </a:lnTo>
                <a:lnTo>
                  <a:pt x="31737" y="104152"/>
                </a:lnTo>
                <a:lnTo>
                  <a:pt x="31737" y="69545"/>
                </a:lnTo>
                <a:close/>
              </a:path>
              <a:path w="31750" h="104775">
                <a:moveTo>
                  <a:pt x="31737" y="0"/>
                </a:moveTo>
                <a:lnTo>
                  <a:pt x="0" y="0"/>
                </a:lnTo>
                <a:lnTo>
                  <a:pt x="0" y="34632"/>
                </a:lnTo>
                <a:lnTo>
                  <a:pt x="31737" y="34632"/>
                </a:lnTo>
                <a:lnTo>
                  <a:pt x="3173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3" name="object 13"/>
          <p:cNvGrpSpPr/>
          <p:nvPr/>
        </p:nvGrpSpPr>
        <p:grpSpPr>
          <a:xfrm>
            <a:off x="10301727" y="2474712"/>
            <a:ext cx="371475" cy="311150"/>
            <a:chOff x="10301727" y="2474712"/>
            <a:chExt cx="371475" cy="311150"/>
          </a:xfrm>
        </p:grpSpPr>
        <p:pic>
          <p:nvPicPr>
            <p:cNvPr id="14" name="object 1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301727" y="2474712"/>
              <a:ext cx="218006" cy="228502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10546664" y="2578632"/>
              <a:ext cx="126364" cy="207010"/>
            </a:xfrm>
            <a:custGeom>
              <a:avLst/>
              <a:gdLst/>
              <a:ahLst/>
              <a:cxnLst/>
              <a:rect l="l" t="t" r="r" b="b"/>
              <a:pathLst>
                <a:path w="126365" h="207010">
                  <a:moveTo>
                    <a:pt x="126111" y="6350"/>
                  </a:moveTo>
                  <a:lnTo>
                    <a:pt x="122453" y="6350"/>
                  </a:lnTo>
                  <a:lnTo>
                    <a:pt x="122453" y="0"/>
                  </a:lnTo>
                  <a:lnTo>
                    <a:pt x="0" y="0"/>
                  </a:lnTo>
                  <a:lnTo>
                    <a:pt x="0" y="6350"/>
                  </a:lnTo>
                  <a:lnTo>
                    <a:pt x="228" y="6350"/>
                  </a:lnTo>
                  <a:lnTo>
                    <a:pt x="228" y="12700"/>
                  </a:lnTo>
                  <a:lnTo>
                    <a:pt x="317" y="24130"/>
                  </a:lnTo>
                  <a:lnTo>
                    <a:pt x="241" y="31750"/>
                  </a:lnTo>
                  <a:lnTo>
                    <a:pt x="94373" y="31750"/>
                  </a:lnTo>
                  <a:lnTo>
                    <a:pt x="94373" y="207010"/>
                  </a:lnTo>
                  <a:lnTo>
                    <a:pt x="126111" y="207010"/>
                  </a:lnTo>
                  <a:lnTo>
                    <a:pt x="126111" y="31750"/>
                  </a:lnTo>
                  <a:lnTo>
                    <a:pt x="126111" y="24130"/>
                  </a:lnTo>
                  <a:lnTo>
                    <a:pt x="126111" y="12700"/>
                  </a:lnTo>
                  <a:lnTo>
                    <a:pt x="126111" y="63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/>
          <p:nvPr/>
        </p:nvSpPr>
        <p:spPr>
          <a:xfrm>
            <a:off x="10059219" y="3397571"/>
            <a:ext cx="593725" cy="247015"/>
          </a:xfrm>
          <a:custGeom>
            <a:avLst/>
            <a:gdLst/>
            <a:ahLst/>
            <a:cxnLst/>
            <a:rect l="l" t="t" r="r" b="b"/>
            <a:pathLst>
              <a:path w="593725" h="247014">
                <a:moveTo>
                  <a:pt x="131893" y="246890"/>
                </a:moveTo>
                <a:lnTo>
                  <a:pt x="26653" y="246890"/>
                </a:lnTo>
                <a:lnTo>
                  <a:pt x="11747" y="242434"/>
                </a:lnTo>
                <a:lnTo>
                  <a:pt x="2341" y="231324"/>
                </a:lnTo>
                <a:lnTo>
                  <a:pt x="0" y="216948"/>
                </a:lnTo>
                <a:lnTo>
                  <a:pt x="6285" y="202691"/>
                </a:lnTo>
                <a:lnTo>
                  <a:pt x="34214" y="170035"/>
                </a:lnTo>
                <a:lnTo>
                  <a:pt x="57561" y="138353"/>
                </a:lnTo>
                <a:lnTo>
                  <a:pt x="76035" y="103831"/>
                </a:lnTo>
                <a:lnTo>
                  <a:pt x="89393" y="67028"/>
                </a:lnTo>
                <a:lnTo>
                  <a:pt x="97390" y="28500"/>
                </a:lnTo>
                <a:lnTo>
                  <a:pt x="101544" y="0"/>
                </a:lnTo>
                <a:lnTo>
                  <a:pt x="593359" y="0"/>
                </a:lnTo>
                <a:lnTo>
                  <a:pt x="593359" y="111010"/>
                </a:lnTo>
                <a:lnTo>
                  <a:pt x="178571" y="111010"/>
                </a:lnTo>
                <a:lnTo>
                  <a:pt x="176470" y="125862"/>
                </a:lnTo>
                <a:lnTo>
                  <a:pt x="169165" y="161292"/>
                </a:lnTo>
                <a:lnTo>
                  <a:pt x="154894" y="205551"/>
                </a:lnTo>
                <a:lnTo>
                  <a:pt x="131893" y="246890"/>
                </a:lnTo>
                <a:close/>
              </a:path>
              <a:path w="593725" h="247014">
                <a:moveTo>
                  <a:pt x="289812" y="246890"/>
                </a:moveTo>
                <a:lnTo>
                  <a:pt x="173260" y="246890"/>
                </a:lnTo>
                <a:lnTo>
                  <a:pt x="192752" y="203228"/>
                </a:lnTo>
                <a:lnTo>
                  <a:pt x="204835" y="161184"/>
                </a:lnTo>
                <a:lnTo>
                  <a:pt x="211055" y="128888"/>
                </a:lnTo>
                <a:lnTo>
                  <a:pt x="212956" y="114469"/>
                </a:lnTo>
                <a:lnTo>
                  <a:pt x="178571" y="111010"/>
                </a:lnTo>
                <a:lnTo>
                  <a:pt x="593359" y="111010"/>
                </a:lnTo>
                <a:lnTo>
                  <a:pt x="593359" y="112738"/>
                </a:lnTo>
                <a:lnTo>
                  <a:pt x="311160" y="112738"/>
                </a:lnTo>
                <a:lnTo>
                  <a:pt x="310807" y="125862"/>
                </a:lnTo>
                <a:lnTo>
                  <a:pt x="310758" y="127063"/>
                </a:lnTo>
                <a:lnTo>
                  <a:pt x="308383" y="160450"/>
                </a:lnTo>
                <a:lnTo>
                  <a:pt x="302032" y="203916"/>
                </a:lnTo>
                <a:lnTo>
                  <a:pt x="289812" y="246890"/>
                </a:lnTo>
                <a:close/>
              </a:path>
              <a:path w="593725" h="247014">
                <a:moveTo>
                  <a:pt x="546396" y="246890"/>
                </a:moveTo>
                <a:lnTo>
                  <a:pt x="326565" y="246890"/>
                </a:lnTo>
                <a:lnTo>
                  <a:pt x="337577" y="202122"/>
                </a:lnTo>
                <a:lnTo>
                  <a:pt x="343293" y="159518"/>
                </a:lnTo>
                <a:lnTo>
                  <a:pt x="345448" y="127063"/>
                </a:lnTo>
                <a:lnTo>
                  <a:pt x="345781" y="112738"/>
                </a:lnTo>
                <a:lnTo>
                  <a:pt x="593359" y="112738"/>
                </a:lnTo>
                <a:lnTo>
                  <a:pt x="446466" y="112748"/>
                </a:lnTo>
                <a:lnTo>
                  <a:pt x="446466" y="246752"/>
                </a:lnTo>
                <a:lnTo>
                  <a:pt x="547081" y="246752"/>
                </a:lnTo>
                <a:lnTo>
                  <a:pt x="546396" y="246890"/>
                </a:lnTo>
                <a:close/>
              </a:path>
              <a:path w="593725" h="247014">
                <a:moveTo>
                  <a:pt x="547081" y="246752"/>
                </a:moveTo>
                <a:lnTo>
                  <a:pt x="481087" y="246752"/>
                </a:lnTo>
                <a:lnTo>
                  <a:pt x="481087" y="112748"/>
                </a:lnTo>
                <a:lnTo>
                  <a:pt x="593359" y="112748"/>
                </a:lnTo>
                <a:lnTo>
                  <a:pt x="593359" y="199982"/>
                </a:lnTo>
                <a:lnTo>
                  <a:pt x="589672" y="218238"/>
                </a:lnTo>
                <a:lnTo>
                  <a:pt x="579614" y="233148"/>
                </a:lnTo>
                <a:lnTo>
                  <a:pt x="564687" y="243203"/>
                </a:lnTo>
                <a:lnTo>
                  <a:pt x="547081" y="24675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366747" y="2903253"/>
            <a:ext cx="81280" cy="314325"/>
          </a:xfrm>
          <a:custGeom>
            <a:avLst/>
            <a:gdLst/>
            <a:ahLst/>
            <a:cxnLst/>
            <a:rect l="l" t="t" r="r" b="b"/>
            <a:pathLst>
              <a:path w="81279" h="314325">
                <a:moveTo>
                  <a:pt x="80779" y="313887"/>
                </a:moveTo>
                <a:lnTo>
                  <a:pt x="0" y="313887"/>
                </a:lnTo>
                <a:lnTo>
                  <a:pt x="0" y="40388"/>
                </a:lnTo>
                <a:lnTo>
                  <a:pt x="3179" y="24681"/>
                </a:lnTo>
                <a:lnTo>
                  <a:pt x="11843" y="11842"/>
                </a:lnTo>
                <a:lnTo>
                  <a:pt x="24684" y="3179"/>
                </a:lnTo>
                <a:lnTo>
                  <a:pt x="40390" y="0"/>
                </a:lnTo>
                <a:lnTo>
                  <a:pt x="56121" y="3178"/>
                </a:lnTo>
                <a:lnTo>
                  <a:pt x="68958" y="11841"/>
                </a:lnTo>
                <a:lnTo>
                  <a:pt x="77608" y="24680"/>
                </a:lnTo>
                <a:lnTo>
                  <a:pt x="80779" y="40388"/>
                </a:lnTo>
                <a:lnTo>
                  <a:pt x="80779" y="31388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8" name="object 18"/>
          <p:cNvGrpSpPr/>
          <p:nvPr/>
        </p:nvGrpSpPr>
        <p:grpSpPr>
          <a:xfrm>
            <a:off x="9567747" y="3427280"/>
            <a:ext cx="415290" cy="199390"/>
            <a:chOff x="9567747" y="3427280"/>
            <a:chExt cx="415290" cy="199390"/>
          </a:xfrm>
        </p:grpSpPr>
        <p:sp>
          <p:nvSpPr>
            <p:cNvPr id="19" name="object 19"/>
            <p:cNvSpPr/>
            <p:nvPr/>
          </p:nvSpPr>
          <p:spPr>
            <a:xfrm>
              <a:off x="9567747" y="3427280"/>
              <a:ext cx="315595" cy="154940"/>
            </a:xfrm>
            <a:custGeom>
              <a:avLst/>
              <a:gdLst/>
              <a:ahLst/>
              <a:cxnLst/>
              <a:rect l="l" t="t" r="r" b="b"/>
              <a:pathLst>
                <a:path w="315595" h="154939">
                  <a:moveTo>
                    <a:pt x="315378" y="154401"/>
                  </a:moveTo>
                  <a:lnTo>
                    <a:pt x="7096" y="154401"/>
                  </a:lnTo>
                  <a:lnTo>
                    <a:pt x="0" y="147302"/>
                  </a:lnTo>
                  <a:lnTo>
                    <a:pt x="0" y="0"/>
                  </a:lnTo>
                  <a:lnTo>
                    <a:pt x="31733" y="0"/>
                  </a:lnTo>
                  <a:lnTo>
                    <a:pt x="31733" y="122672"/>
                  </a:lnTo>
                  <a:lnTo>
                    <a:pt x="315378" y="122672"/>
                  </a:lnTo>
                  <a:lnTo>
                    <a:pt x="315378" y="15440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2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914856" y="3505150"/>
              <a:ext cx="67674" cy="121338"/>
            </a:xfrm>
            <a:prstGeom prst="rect">
              <a:avLst/>
            </a:prstGeom>
          </p:spPr>
        </p:pic>
      </p:grpSp>
      <p:pic>
        <p:nvPicPr>
          <p:cNvPr id="21" name="object 2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0596133" y="5711510"/>
            <a:ext cx="123315" cy="122817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0596133" y="5158830"/>
            <a:ext cx="123315" cy="122817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0596133" y="6264189"/>
            <a:ext cx="123315" cy="122817"/>
          </a:xfrm>
          <a:prstGeom prst="rect">
            <a:avLst/>
          </a:prstGeom>
        </p:spPr>
      </p:pic>
      <p:pic>
        <p:nvPicPr>
          <p:cNvPr id="24" name="object 24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9471685" y="5158830"/>
            <a:ext cx="1021684" cy="1237331"/>
          </a:xfrm>
          <a:prstGeom prst="rect">
            <a:avLst/>
          </a:prstGeom>
        </p:spPr>
      </p:pic>
      <p:grpSp>
        <p:nvGrpSpPr>
          <p:cNvPr id="25" name="object 25"/>
          <p:cNvGrpSpPr/>
          <p:nvPr/>
        </p:nvGrpSpPr>
        <p:grpSpPr>
          <a:xfrm>
            <a:off x="9144000" y="7389822"/>
            <a:ext cx="8528685" cy="2218690"/>
            <a:chOff x="9144000" y="7389822"/>
            <a:chExt cx="8528685" cy="2218690"/>
          </a:xfrm>
        </p:grpSpPr>
        <p:sp>
          <p:nvSpPr>
            <p:cNvPr id="26" name="object 26"/>
            <p:cNvSpPr/>
            <p:nvPr/>
          </p:nvSpPr>
          <p:spPr>
            <a:xfrm>
              <a:off x="9144000" y="7389822"/>
              <a:ext cx="8528685" cy="2218690"/>
            </a:xfrm>
            <a:custGeom>
              <a:avLst/>
              <a:gdLst/>
              <a:ahLst/>
              <a:cxnLst/>
              <a:rect l="l" t="t" r="r" b="b"/>
              <a:pathLst>
                <a:path w="8528685" h="2218690">
                  <a:moveTo>
                    <a:pt x="0" y="0"/>
                  </a:moveTo>
                  <a:lnTo>
                    <a:pt x="8528191" y="0"/>
                  </a:lnTo>
                  <a:lnTo>
                    <a:pt x="8528191" y="2218134"/>
                  </a:lnTo>
                  <a:lnTo>
                    <a:pt x="0" y="22181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E1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9466707" y="7943786"/>
              <a:ext cx="1315085" cy="1250950"/>
            </a:xfrm>
            <a:custGeom>
              <a:avLst/>
              <a:gdLst/>
              <a:ahLst/>
              <a:cxnLst/>
              <a:rect l="l" t="t" r="r" b="b"/>
              <a:pathLst>
                <a:path w="1315084" h="1250950">
                  <a:moveTo>
                    <a:pt x="1143749" y="207949"/>
                  </a:moveTo>
                  <a:lnTo>
                    <a:pt x="1139050" y="184823"/>
                  </a:lnTo>
                  <a:lnTo>
                    <a:pt x="1126248" y="165938"/>
                  </a:lnTo>
                  <a:lnTo>
                    <a:pt x="1107249" y="153200"/>
                  </a:lnTo>
                  <a:lnTo>
                    <a:pt x="1083995" y="148539"/>
                  </a:lnTo>
                  <a:lnTo>
                    <a:pt x="500926" y="148539"/>
                  </a:lnTo>
                  <a:lnTo>
                    <a:pt x="416293" y="25806"/>
                  </a:lnTo>
                  <a:lnTo>
                    <a:pt x="406666" y="14960"/>
                  </a:lnTo>
                  <a:lnTo>
                    <a:pt x="394868" y="6845"/>
                  </a:lnTo>
                  <a:lnTo>
                    <a:pt x="381469" y="1752"/>
                  </a:lnTo>
                  <a:lnTo>
                    <a:pt x="367017" y="0"/>
                  </a:lnTo>
                  <a:lnTo>
                    <a:pt x="59753" y="0"/>
                  </a:lnTo>
                  <a:lnTo>
                    <a:pt x="36487" y="4660"/>
                  </a:lnTo>
                  <a:lnTo>
                    <a:pt x="17500" y="17399"/>
                  </a:lnTo>
                  <a:lnTo>
                    <a:pt x="4699" y="36283"/>
                  </a:lnTo>
                  <a:lnTo>
                    <a:pt x="0" y="59410"/>
                  </a:lnTo>
                  <a:lnTo>
                    <a:pt x="0" y="1077976"/>
                  </a:lnTo>
                  <a:lnTo>
                    <a:pt x="4699" y="1101102"/>
                  </a:lnTo>
                  <a:lnTo>
                    <a:pt x="17500" y="1119987"/>
                  </a:lnTo>
                  <a:lnTo>
                    <a:pt x="36487" y="1132713"/>
                  </a:lnTo>
                  <a:lnTo>
                    <a:pt x="59753" y="1137386"/>
                  </a:lnTo>
                  <a:lnTo>
                    <a:pt x="372706" y="1137386"/>
                  </a:lnTo>
                  <a:lnTo>
                    <a:pt x="372706" y="1018552"/>
                  </a:lnTo>
                  <a:lnTo>
                    <a:pt x="119494" y="1018552"/>
                  </a:lnTo>
                  <a:lnTo>
                    <a:pt x="119494" y="118821"/>
                  </a:lnTo>
                  <a:lnTo>
                    <a:pt x="335546" y="118821"/>
                  </a:lnTo>
                  <a:lnTo>
                    <a:pt x="420166" y="241554"/>
                  </a:lnTo>
                  <a:lnTo>
                    <a:pt x="429806" y="252399"/>
                  </a:lnTo>
                  <a:lnTo>
                    <a:pt x="441604" y="260515"/>
                  </a:lnTo>
                  <a:lnTo>
                    <a:pt x="455002" y="265607"/>
                  </a:lnTo>
                  <a:lnTo>
                    <a:pt x="469442" y="267360"/>
                  </a:lnTo>
                  <a:lnTo>
                    <a:pt x="1024255" y="267360"/>
                  </a:lnTo>
                  <a:lnTo>
                    <a:pt x="1024255" y="342341"/>
                  </a:lnTo>
                  <a:lnTo>
                    <a:pt x="1143749" y="342341"/>
                  </a:lnTo>
                  <a:lnTo>
                    <a:pt x="1143749" y="207949"/>
                  </a:lnTo>
                  <a:close/>
                </a:path>
                <a:path w="1315084" h="1250950">
                  <a:moveTo>
                    <a:pt x="1314462" y="596976"/>
                  </a:moveTo>
                  <a:lnTo>
                    <a:pt x="1314361" y="596303"/>
                  </a:lnTo>
                  <a:lnTo>
                    <a:pt x="1314323" y="596011"/>
                  </a:lnTo>
                  <a:lnTo>
                    <a:pt x="1299946" y="540562"/>
                  </a:lnTo>
                  <a:lnTo>
                    <a:pt x="1265834" y="497954"/>
                  </a:lnTo>
                  <a:lnTo>
                    <a:pt x="1221105" y="466255"/>
                  </a:lnTo>
                  <a:lnTo>
                    <a:pt x="1195070" y="452958"/>
                  </a:lnTo>
                  <a:lnTo>
                    <a:pt x="1195070" y="596011"/>
                  </a:lnTo>
                  <a:lnTo>
                    <a:pt x="1195070" y="1048702"/>
                  </a:lnTo>
                  <a:lnTo>
                    <a:pt x="1194993" y="1048994"/>
                  </a:lnTo>
                  <a:lnTo>
                    <a:pt x="1195057" y="1048702"/>
                  </a:lnTo>
                  <a:lnTo>
                    <a:pt x="1194955" y="1049108"/>
                  </a:lnTo>
                  <a:lnTo>
                    <a:pt x="1194536" y="1050328"/>
                  </a:lnTo>
                  <a:lnTo>
                    <a:pt x="1161986" y="1077137"/>
                  </a:lnTo>
                  <a:lnTo>
                    <a:pt x="1124927" y="1094257"/>
                  </a:lnTo>
                  <a:lnTo>
                    <a:pt x="1086777" y="1106741"/>
                  </a:lnTo>
                  <a:lnTo>
                    <a:pt x="1043000" y="1117104"/>
                  </a:lnTo>
                  <a:lnTo>
                    <a:pt x="994283" y="1124978"/>
                  </a:lnTo>
                  <a:lnTo>
                    <a:pt x="941336" y="1129982"/>
                  </a:lnTo>
                  <a:lnTo>
                    <a:pt x="884834" y="1131722"/>
                  </a:lnTo>
                  <a:lnTo>
                    <a:pt x="828344" y="1129982"/>
                  </a:lnTo>
                  <a:lnTo>
                    <a:pt x="775398" y="1124978"/>
                  </a:lnTo>
                  <a:lnTo>
                    <a:pt x="726681" y="1117104"/>
                  </a:lnTo>
                  <a:lnTo>
                    <a:pt x="682904" y="1106741"/>
                  </a:lnTo>
                  <a:lnTo>
                    <a:pt x="644753" y="1094257"/>
                  </a:lnTo>
                  <a:lnTo>
                    <a:pt x="607707" y="1077137"/>
                  </a:lnTo>
                  <a:lnTo>
                    <a:pt x="577024" y="1054265"/>
                  </a:lnTo>
                  <a:lnTo>
                    <a:pt x="574725" y="1049108"/>
                  </a:lnTo>
                  <a:lnTo>
                    <a:pt x="574725" y="1048702"/>
                  </a:lnTo>
                  <a:lnTo>
                    <a:pt x="574624" y="967371"/>
                  </a:lnTo>
                  <a:lnTo>
                    <a:pt x="601853" y="978814"/>
                  </a:lnTo>
                  <a:lnTo>
                    <a:pt x="641515" y="992187"/>
                  </a:lnTo>
                  <a:lnTo>
                    <a:pt x="684822" y="1003401"/>
                  </a:lnTo>
                  <a:lnTo>
                    <a:pt x="731278" y="1012329"/>
                  </a:lnTo>
                  <a:lnTo>
                    <a:pt x="780427" y="1018844"/>
                  </a:lnTo>
                  <a:lnTo>
                    <a:pt x="831773" y="1022845"/>
                  </a:lnTo>
                  <a:lnTo>
                    <a:pt x="884834" y="1024216"/>
                  </a:lnTo>
                  <a:lnTo>
                    <a:pt x="937907" y="1022845"/>
                  </a:lnTo>
                  <a:lnTo>
                    <a:pt x="989266" y="1018844"/>
                  </a:lnTo>
                  <a:lnTo>
                    <a:pt x="1038402" y="1012329"/>
                  </a:lnTo>
                  <a:lnTo>
                    <a:pt x="1084859" y="1003401"/>
                  </a:lnTo>
                  <a:lnTo>
                    <a:pt x="1128166" y="992187"/>
                  </a:lnTo>
                  <a:lnTo>
                    <a:pt x="1167828" y="978814"/>
                  </a:lnTo>
                  <a:lnTo>
                    <a:pt x="1195044" y="967371"/>
                  </a:lnTo>
                  <a:lnTo>
                    <a:pt x="1195057" y="1048702"/>
                  </a:lnTo>
                  <a:lnTo>
                    <a:pt x="1195070" y="596011"/>
                  </a:lnTo>
                  <a:lnTo>
                    <a:pt x="1195006" y="596265"/>
                  </a:lnTo>
                  <a:lnTo>
                    <a:pt x="1195006" y="822566"/>
                  </a:lnTo>
                  <a:lnTo>
                    <a:pt x="1195006" y="823328"/>
                  </a:lnTo>
                  <a:lnTo>
                    <a:pt x="1194993" y="822655"/>
                  </a:lnTo>
                  <a:lnTo>
                    <a:pt x="1194663" y="823709"/>
                  </a:lnTo>
                  <a:lnTo>
                    <a:pt x="1161986" y="850785"/>
                  </a:lnTo>
                  <a:lnTo>
                    <a:pt x="1124927" y="867905"/>
                  </a:lnTo>
                  <a:lnTo>
                    <a:pt x="1086777" y="880402"/>
                  </a:lnTo>
                  <a:lnTo>
                    <a:pt x="1043000" y="890765"/>
                  </a:lnTo>
                  <a:lnTo>
                    <a:pt x="994283" y="898639"/>
                  </a:lnTo>
                  <a:lnTo>
                    <a:pt x="941336" y="903630"/>
                  </a:lnTo>
                  <a:lnTo>
                    <a:pt x="884834" y="905383"/>
                  </a:lnTo>
                  <a:lnTo>
                    <a:pt x="828344" y="903630"/>
                  </a:lnTo>
                  <a:lnTo>
                    <a:pt x="775398" y="898639"/>
                  </a:lnTo>
                  <a:lnTo>
                    <a:pt x="726681" y="890765"/>
                  </a:lnTo>
                  <a:lnTo>
                    <a:pt x="682904" y="880402"/>
                  </a:lnTo>
                  <a:lnTo>
                    <a:pt x="644753" y="867905"/>
                  </a:lnTo>
                  <a:lnTo>
                    <a:pt x="607707" y="850785"/>
                  </a:lnTo>
                  <a:lnTo>
                    <a:pt x="576770" y="827684"/>
                  </a:lnTo>
                  <a:lnTo>
                    <a:pt x="574687" y="822655"/>
                  </a:lnTo>
                  <a:lnTo>
                    <a:pt x="574725" y="823328"/>
                  </a:lnTo>
                  <a:lnTo>
                    <a:pt x="574687" y="741045"/>
                  </a:lnTo>
                  <a:lnTo>
                    <a:pt x="601853" y="752475"/>
                  </a:lnTo>
                  <a:lnTo>
                    <a:pt x="641515" y="765848"/>
                  </a:lnTo>
                  <a:lnTo>
                    <a:pt x="684822" y="777049"/>
                  </a:lnTo>
                  <a:lnTo>
                    <a:pt x="731278" y="785977"/>
                  </a:lnTo>
                  <a:lnTo>
                    <a:pt x="780427" y="792505"/>
                  </a:lnTo>
                  <a:lnTo>
                    <a:pt x="831773" y="796505"/>
                  </a:lnTo>
                  <a:lnTo>
                    <a:pt x="884834" y="797864"/>
                  </a:lnTo>
                  <a:lnTo>
                    <a:pt x="937907" y="796505"/>
                  </a:lnTo>
                  <a:lnTo>
                    <a:pt x="989266" y="792505"/>
                  </a:lnTo>
                  <a:lnTo>
                    <a:pt x="1038402" y="785977"/>
                  </a:lnTo>
                  <a:lnTo>
                    <a:pt x="1084859" y="777049"/>
                  </a:lnTo>
                  <a:lnTo>
                    <a:pt x="1128166" y="765848"/>
                  </a:lnTo>
                  <a:lnTo>
                    <a:pt x="1167828" y="752475"/>
                  </a:lnTo>
                  <a:lnTo>
                    <a:pt x="1194981" y="741045"/>
                  </a:lnTo>
                  <a:lnTo>
                    <a:pt x="1195006" y="822566"/>
                  </a:lnTo>
                  <a:lnTo>
                    <a:pt x="1195006" y="596265"/>
                  </a:lnTo>
                  <a:lnTo>
                    <a:pt x="1195057" y="596011"/>
                  </a:lnTo>
                  <a:lnTo>
                    <a:pt x="1195070" y="452958"/>
                  </a:lnTo>
                  <a:lnTo>
                    <a:pt x="1194739" y="452818"/>
                  </a:lnTo>
                  <a:lnTo>
                    <a:pt x="1194739" y="596976"/>
                  </a:lnTo>
                  <a:lnTo>
                    <a:pt x="1194003" y="598627"/>
                  </a:lnTo>
                  <a:lnTo>
                    <a:pt x="1161986" y="624446"/>
                  </a:lnTo>
                  <a:lnTo>
                    <a:pt x="1124927" y="641565"/>
                  </a:lnTo>
                  <a:lnTo>
                    <a:pt x="1086777" y="654050"/>
                  </a:lnTo>
                  <a:lnTo>
                    <a:pt x="1043000" y="664413"/>
                  </a:lnTo>
                  <a:lnTo>
                    <a:pt x="994283" y="672287"/>
                  </a:lnTo>
                  <a:lnTo>
                    <a:pt x="941336" y="677291"/>
                  </a:lnTo>
                  <a:lnTo>
                    <a:pt x="884834" y="679030"/>
                  </a:lnTo>
                  <a:lnTo>
                    <a:pt x="828344" y="677291"/>
                  </a:lnTo>
                  <a:lnTo>
                    <a:pt x="775398" y="672287"/>
                  </a:lnTo>
                  <a:lnTo>
                    <a:pt x="726681" y="664413"/>
                  </a:lnTo>
                  <a:lnTo>
                    <a:pt x="682904" y="654050"/>
                  </a:lnTo>
                  <a:lnTo>
                    <a:pt x="644753" y="641565"/>
                  </a:lnTo>
                  <a:lnTo>
                    <a:pt x="607707" y="624446"/>
                  </a:lnTo>
                  <a:lnTo>
                    <a:pt x="575678" y="598627"/>
                  </a:lnTo>
                  <a:lnTo>
                    <a:pt x="575246" y="597662"/>
                  </a:lnTo>
                  <a:lnTo>
                    <a:pt x="574941" y="596976"/>
                  </a:lnTo>
                  <a:lnTo>
                    <a:pt x="575246" y="596303"/>
                  </a:lnTo>
                  <a:lnTo>
                    <a:pt x="575373" y="596011"/>
                  </a:lnTo>
                  <a:lnTo>
                    <a:pt x="575678" y="595337"/>
                  </a:lnTo>
                  <a:lnTo>
                    <a:pt x="607707" y="569518"/>
                  </a:lnTo>
                  <a:lnTo>
                    <a:pt x="644753" y="552411"/>
                  </a:lnTo>
                  <a:lnTo>
                    <a:pt x="682904" y="539915"/>
                  </a:lnTo>
                  <a:lnTo>
                    <a:pt x="726681" y="529551"/>
                  </a:lnTo>
                  <a:lnTo>
                    <a:pt x="775398" y="521677"/>
                  </a:lnTo>
                  <a:lnTo>
                    <a:pt x="828344" y="516686"/>
                  </a:lnTo>
                  <a:lnTo>
                    <a:pt x="884834" y="514934"/>
                  </a:lnTo>
                  <a:lnTo>
                    <a:pt x="941336" y="516686"/>
                  </a:lnTo>
                  <a:lnTo>
                    <a:pt x="994283" y="521677"/>
                  </a:lnTo>
                  <a:lnTo>
                    <a:pt x="1043000" y="529551"/>
                  </a:lnTo>
                  <a:lnTo>
                    <a:pt x="1086777" y="539915"/>
                  </a:lnTo>
                  <a:lnTo>
                    <a:pt x="1124927" y="552411"/>
                  </a:lnTo>
                  <a:lnTo>
                    <a:pt x="1161986" y="569518"/>
                  </a:lnTo>
                  <a:lnTo>
                    <a:pt x="1194003" y="595337"/>
                  </a:lnTo>
                  <a:lnTo>
                    <a:pt x="1194739" y="596976"/>
                  </a:lnTo>
                  <a:lnTo>
                    <a:pt x="1194739" y="452818"/>
                  </a:lnTo>
                  <a:lnTo>
                    <a:pt x="1128166" y="428129"/>
                  </a:lnTo>
                  <a:lnTo>
                    <a:pt x="1084859" y="416915"/>
                  </a:lnTo>
                  <a:lnTo>
                    <a:pt x="1038402" y="407987"/>
                  </a:lnTo>
                  <a:lnTo>
                    <a:pt x="989266" y="401459"/>
                  </a:lnTo>
                  <a:lnTo>
                    <a:pt x="937907" y="397459"/>
                  </a:lnTo>
                  <a:lnTo>
                    <a:pt x="884834" y="396100"/>
                  </a:lnTo>
                  <a:lnTo>
                    <a:pt x="831773" y="397459"/>
                  </a:lnTo>
                  <a:lnTo>
                    <a:pt x="780427" y="401459"/>
                  </a:lnTo>
                  <a:lnTo>
                    <a:pt x="731278" y="407987"/>
                  </a:lnTo>
                  <a:lnTo>
                    <a:pt x="684822" y="416915"/>
                  </a:lnTo>
                  <a:lnTo>
                    <a:pt x="641515" y="428129"/>
                  </a:lnTo>
                  <a:lnTo>
                    <a:pt x="601853" y="441490"/>
                  </a:lnTo>
                  <a:lnTo>
                    <a:pt x="574687" y="452932"/>
                  </a:lnTo>
                  <a:lnTo>
                    <a:pt x="574687" y="596303"/>
                  </a:lnTo>
                  <a:lnTo>
                    <a:pt x="574611" y="596011"/>
                  </a:lnTo>
                  <a:lnTo>
                    <a:pt x="574687" y="596303"/>
                  </a:lnTo>
                  <a:lnTo>
                    <a:pt x="574687" y="452932"/>
                  </a:lnTo>
                  <a:lnTo>
                    <a:pt x="524903" y="481190"/>
                  </a:lnTo>
                  <a:lnTo>
                    <a:pt x="485228" y="517486"/>
                  </a:lnTo>
                  <a:lnTo>
                    <a:pt x="459155" y="567093"/>
                  </a:lnTo>
                  <a:lnTo>
                    <a:pt x="455320" y="596303"/>
                  </a:lnTo>
                  <a:lnTo>
                    <a:pt x="455345" y="596976"/>
                  </a:lnTo>
                  <a:lnTo>
                    <a:pt x="455256" y="823328"/>
                  </a:lnTo>
                  <a:lnTo>
                    <a:pt x="455256" y="823620"/>
                  </a:lnTo>
                  <a:lnTo>
                    <a:pt x="455307" y="1050328"/>
                  </a:lnTo>
                  <a:lnTo>
                    <a:pt x="469747" y="1106093"/>
                  </a:lnTo>
                  <a:lnTo>
                    <a:pt x="503847" y="1148702"/>
                  </a:lnTo>
                  <a:lnTo>
                    <a:pt x="548576" y="1180401"/>
                  </a:lnTo>
                  <a:lnTo>
                    <a:pt x="601853" y="1205166"/>
                  </a:lnTo>
                  <a:lnTo>
                    <a:pt x="641515" y="1218539"/>
                  </a:lnTo>
                  <a:lnTo>
                    <a:pt x="684822" y="1229741"/>
                  </a:lnTo>
                  <a:lnTo>
                    <a:pt x="731278" y="1238669"/>
                  </a:lnTo>
                  <a:lnTo>
                    <a:pt x="780427" y="1245196"/>
                  </a:lnTo>
                  <a:lnTo>
                    <a:pt x="831773" y="1249197"/>
                  </a:lnTo>
                  <a:lnTo>
                    <a:pt x="884834" y="1250556"/>
                  </a:lnTo>
                  <a:lnTo>
                    <a:pt x="937907" y="1249197"/>
                  </a:lnTo>
                  <a:lnTo>
                    <a:pt x="989266" y="1245196"/>
                  </a:lnTo>
                  <a:lnTo>
                    <a:pt x="1038402" y="1238669"/>
                  </a:lnTo>
                  <a:lnTo>
                    <a:pt x="1084859" y="1229741"/>
                  </a:lnTo>
                  <a:lnTo>
                    <a:pt x="1128166" y="1218539"/>
                  </a:lnTo>
                  <a:lnTo>
                    <a:pt x="1167828" y="1205166"/>
                  </a:lnTo>
                  <a:lnTo>
                    <a:pt x="1221105" y="1180401"/>
                  </a:lnTo>
                  <a:lnTo>
                    <a:pt x="1265834" y="1148702"/>
                  </a:lnTo>
                  <a:lnTo>
                    <a:pt x="1299946" y="1106093"/>
                  </a:lnTo>
                  <a:lnTo>
                    <a:pt x="1314373" y="1050328"/>
                  </a:lnTo>
                  <a:lnTo>
                    <a:pt x="1314462" y="1048994"/>
                  </a:lnTo>
                  <a:lnTo>
                    <a:pt x="1314462" y="823328"/>
                  </a:lnTo>
                  <a:lnTo>
                    <a:pt x="1314462" y="59697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9144000" y="1871022"/>
            <a:ext cx="8528685" cy="2304415"/>
          </a:xfrm>
          <a:prstGeom prst="rect">
            <a:avLst/>
          </a:prstGeom>
        </p:spPr>
        <p:txBody>
          <a:bodyPr vert="horz" wrap="square" lIns="0" tIns="179705" rIns="0" bIns="0" rtlCol="0">
            <a:spAutoFit/>
          </a:bodyPr>
          <a:lstStyle/>
          <a:p>
            <a:pPr marL="1995805" marR="621030">
              <a:lnSpc>
                <a:spcPct val="115399"/>
              </a:lnSpc>
              <a:spcBef>
                <a:spcPts val="1415"/>
              </a:spcBef>
            </a:pPr>
            <a:r>
              <a:rPr sz="2600" spc="45" dirty="0">
                <a:latin typeface="Lucida Sans Unicode"/>
                <a:cs typeface="Lucida Sans Unicode"/>
              </a:rPr>
              <a:t>Collecting </a:t>
            </a:r>
            <a:r>
              <a:rPr sz="2600" spc="160" dirty="0">
                <a:latin typeface="Lucida Sans Unicode"/>
                <a:cs typeface="Lucida Sans Unicode"/>
              </a:rPr>
              <a:t>and </a:t>
            </a:r>
            <a:r>
              <a:rPr sz="2600" spc="35" dirty="0">
                <a:latin typeface="Lucida Sans Unicode"/>
                <a:cs typeface="Lucida Sans Unicode"/>
              </a:rPr>
              <a:t>integrating </a:t>
            </a:r>
            <a:r>
              <a:rPr sz="2600" spc="120" dirty="0">
                <a:latin typeface="Lucida Sans Unicode"/>
                <a:cs typeface="Lucida Sans Unicode"/>
              </a:rPr>
              <a:t>medical </a:t>
            </a:r>
            <a:r>
              <a:rPr sz="2600" spc="-810" dirty="0">
                <a:latin typeface="Lucida Sans Unicode"/>
                <a:cs typeface="Lucida Sans Unicode"/>
              </a:rPr>
              <a:t> </a:t>
            </a:r>
            <a:r>
              <a:rPr sz="2600" spc="-5" dirty="0">
                <a:latin typeface="Lucida Sans Unicode"/>
                <a:cs typeface="Lucida Sans Unicode"/>
              </a:rPr>
              <a:t>history </a:t>
            </a:r>
            <a:r>
              <a:rPr sz="2600" spc="160" dirty="0">
                <a:latin typeface="Lucida Sans Unicode"/>
                <a:cs typeface="Lucida Sans Unicode"/>
              </a:rPr>
              <a:t>and </a:t>
            </a:r>
            <a:r>
              <a:rPr sz="2600" spc="75" dirty="0">
                <a:latin typeface="Lucida Sans Unicode"/>
                <a:cs typeface="Lucida Sans Unicode"/>
              </a:rPr>
              <a:t>physical </a:t>
            </a:r>
            <a:r>
              <a:rPr sz="2600" spc="50" dirty="0">
                <a:latin typeface="Lucida Sans Unicode"/>
                <a:cs typeface="Lucida Sans Unicode"/>
              </a:rPr>
              <a:t>examination </a:t>
            </a:r>
            <a:r>
              <a:rPr sz="2600" spc="55" dirty="0">
                <a:latin typeface="Lucida Sans Unicode"/>
                <a:cs typeface="Lucida Sans Unicode"/>
              </a:rPr>
              <a:t> </a:t>
            </a:r>
            <a:r>
              <a:rPr sz="2600" spc="180" dirty="0">
                <a:latin typeface="Lucida Sans Unicode"/>
                <a:cs typeface="Lucida Sans Unicode"/>
              </a:rPr>
              <a:t>data</a:t>
            </a:r>
            <a:r>
              <a:rPr sz="2600" spc="-140" dirty="0">
                <a:latin typeface="Lucida Sans Unicode"/>
                <a:cs typeface="Lucida Sans Unicode"/>
              </a:rPr>
              <a:t> </a:t>
            </a:r>
            <a:r>
              <a:rPr sz="2600" spc="-10" dirty="0">
                <a:latin typeface="Lucida Sans Unicode"/>
                <a:cs typeface="Lucida Sans Unicode"/>
              </a:rPr>
              <a:t>into</a:t>
            </a:r>
            <a:r>
              <a:rPr sz="2600" spc="-135" dirty="0">
                <a:latin typeface="Lucida Sans Unicode"/>
                <a:cs typeface="Lucida Sans Unicode"/>
              </a:rPr>
              <a:t> </a:t>
            </a:r>
            <a:r>
              <a:rPr sz="2600" spc="320" dirty="0">
                <a:latin typeface="Lucida Sans Unicode"/>
                <a:cs typeface="Lucida Sans Unicode"/>
              </a:rPr>
              <a:t>a</a:t>
            </a:r>
            <a:r>
              <a:rPr sz="2600" spc="-140" dirty="0">
                <a:latin typeface="Lucida Sans Unicode"/>
                <a:cs typeface="Lucida Sans Unicode"/>
              </a:rPr>
              <a:t> </a:t>
            </a:r>
            <a:r>
              <a:rPr sz="2600" spc="165" dirty="0">
                <a:latin typeface="Lucida Sans Unicode"/>
                <a:cs typeface="Lucida Sans Unicode"/>
              </a:rPr>
              <a:t>database</a:t>
            </a:r>
            <a:r>
              <a:rPr sz="2600" spc="-135" dirty="0">
                <a:latin typeface="Lucida Sans Unicode"/>
                <a:cs typeface="Lucida Sans Unicode"/>
              </a:rPr>
              <a:t> </a:t>
            </a:r>
            <a:r>
              <a:rPr sz="2600" spc="160" dirty="0">
                <a:latin typeface="Lucida Sans Unicode"/>
                <a:cs typeface="Lucida Sans Unicode"/>
              </a:rPr>
              <a:t>management </a:t>
            </a:r>
            <a:r>
              <a:rPr sz="2600" spc="-810" dirty="0">
                <a:latin typeface="Lucida Sans Unicode"/>
                <a:cs typeface="Lucida Sans Unicode"/>
              </a:rPr>
              <a:t> </a:t>
            </a:r>
            <a:r>
              <a:rPr sz="2600" spc="85" dirty="0">
                <a:latin typeface="Lucida Sans Unicode"/>
                <a:cs typeface="Lucida Sans Unicode"/>
              </a:rPr>
              <a:t>system</a:t>
            </a:r>
            <a:r>
              <a:rPr sz="2600" spc="-135" dirty="0">
                <a:latin typeface="Lucida Sans Unicode"/>
                <a:cs typeface="Lucida Sans Unicode"/>
              </a:rPr>
              <a:t> </a:t>
            </a:r>
            <a:r>
              <a:rPr sz="2600" spc="-50" dirty="0">
                <a:latin typeface="Lucida Sans Unicode"/>
                <a:cs typeface="Lucida Sans Unicode"/>
              </a:rPr>
              <a:t>for</a:t>
            </a:r>
            <a:r>
              <a:rPr sz="2600" spc="-130" dirty="0">
                <a:latin typeface="Lucida Sans Unicode"/>
                <a:cs typeface="Lucida Sans Unicode"/>
              </a:rPr>
              <a:t> </a:t>
            </a:r>
            <a:r>
              <a:rPr sz="2600" spc="35" dirty="0">
                <a:latin typeface="Lucida Sans Unicode"/>
                <a:cs typeface="Lucida Sans Unicode"/>
              </a:rPr>
              <a:t>analysis.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38430" rIns="0" bIns="0" rtlCol="0">
            <a:spAutoFit/>
          </a:bodyPr>
          <a:lstStyle/>
          <a:p>
            <a:pPr marL="10523855" marR="825500">
              <a:lnSpc>
                <a:spcPct val="115399"/>
              </a:lnSpc>
              <a:spcBef>
                <a:spcPts val="1090"/>
              </a:spcBef>
            </a:pPr>
            <a:r>
              <a:rPr spc="120" dirty="0"/>
              <a:t>Data </a:t>
            </a:r>
            <a:r>
              <a:rPr spc="35" dirty="0"/>
              <a:t>analysis: </a:t>
            </a:r>
            <a:r>
              <a:rPr spc="5" dirty="0"/>
              <a:t>Using </a:t>
            </a:r>
            <a:r>
              <a:rPr spc="130" dirty="0"/>
              <a:t>machine </a:t>
            </a:r>
            <a:r>
              <a:rPr spc="135" dirty="0"/>
              <a:t> </a:t>
            </a:r>
            <a:r>
              <a:rPr spc="45" dirty="0"/>
              <a:t>learning</a:t>
            </a:r>
            <a:r>
              <a:rPr spc="-135" dirty="0"/>
              <a:t> </a:t>
            </a:r>
            <a:r>
              <a:rPr spc="65" dirty="0"/>
              <a:t>techniques</a:t>
            </a:r>
            <a:r>
              <a:rPr spc="-130" dirty="0"/>
              <a:t> </a:t>
            </a:r>
            <a:r>
              <a:rPr spc="15" dirty="0"/>
              <a:t>to</a:t>
            </a:r>
            <a:r>
              <a:rPr spc="-130" dirty="0"/>
              <a:t> </a:t>
            </a:r>
            <a:r>
              <a:rPr spc="70" dirty="0"/>
              <a:t>analyze</a:t>
            </a:r>
            <a:r>
              <a:rPr spc="-130" dirty="0"/>
              <a:t> </a:t>
            </a:r>
            <a:r>
              <a:rPr spc="55" dirty="0"/>
              <a:t>the </a:t>
            </a:r>
            <a:r>
              <a:rPr spc="-810" dirty="0"/>
              <a:t> </a:t>
            </a:r>
            <a:r>
              <a:rPr spc="180" dirty="0"/>
              <a:t>data </a:t>
            </a:r>
            <a:r>
              <a:rPr spc="160" dirty="0"/>
              <a:t>and </a:t>
            </a:r>
            <a:r>
              <a:rPr spc="85" dirty="0"/>
              <a:t>develop </a:t>
            </a:r>
            <a:r>
              <a:rPr spc="180" dirty="0"/>
              <a:t>an </a:t>
            </a:r>
            <a:r>
              <a:rPr spc="145" dirty="0"/>
              <a:t>accurate </a:t>
            </a:r>
            <a:r>
              <a:rPr spc="150" dirty="0"/>
              <a:t> </a:t>
            </a:r>
            <a:r>
              <a:rPr spc="35" dirty="0"/>
              <a:t>prediction</a:t>
            </a:r>
            <a:r>
              <a:rPr spc="-135" dirty="0"/>
              <a:t> </a:t>
            </a:r>
            <a:r>
              <a:rPr spc="30" dirty="0"/>
              <a:t>model.</a:t>
            </a:r>
          </a:p>
        </p:txBody>
      </p:sp>
      <p:sp>
        <p:nvSpPr>
          <p:cNvPr id="30" name="object 30"/>
          <p:cNvSpPr txBox="1"/>
          <p:nvPr/>
        </p:nvSpPr>
        <p:spPr>
          <a:xfrm>
            <a:off x="9144000" y="7389822"/>
            <a:ext cx="8528685" cy="2218690"/>
          </a:xfrm>
          <a:prstGeom prst="rect">
            <a:avLst/>
          </a:prstGeom>
        </p:spPr>
        <p:txBody>
          <a:bodyPr vert="horz" wrap="square" lIns="0" tIns="138430" rIns="0" bIns="0" rtlCol="0">
            <a:spAutoFit/>
          </a:bodyPr>
          <a:lstStyle/>
          <a:p>
            <a:pPr marL="1995805" marR="664210">
              <a:lnSpc>
                <a:spcPct val="115399"/>
              </a:lnSpc>
              <a:spcBef>
                <a:spcPts val="1090"/>
              </a:spcBef>
            </a:pPr>
            <a:r>
              <a:rPr sz="2600" spc="40" dirty="0">
                <a:latin typeface="Lucida Sans Unicode"/>
                <a:cs typeface="Lucida Sans Unicode"/>
              </a:rPr>
              <a:t>Developing </a:t>
            </a:r>
            <a:r>
              <a:rPr sz="2600" spc="320" dirty="0">
                <a:latin typeface="Lucida Sans Unicode"/>
                <a:cs typeface="Lucida Sans Unicode"/>
              </a:rPr>
              <a:t>a </a:t>
            </a:r>
            <a:r>
              <a:rPr sz="2600" spc="165" dirty="0">
                <a:latin typeface="Lucida Sans Unicode"/>
                <a:cs typeface="Lucida Sans Unicode"/>
              </a:rPr>
              <a:t>database </a:t>
            </a:r>
            <a:r>
              <a:rPr sz="2600" spc="170" dirty="0">
                <a:latin typeface="Lucida Sans Unicode"/>
                <a:cs typeface="Lucida Sans Unicode"/>
              </a:rPr>
              <a:t> </a:t>
            </a:r>
            <a:r>
              <a:rPr sz="2600" spc="160" dirty="0">
                <a:latin typeface="Lucida Sans Unicode"/>
                <a:cs typeface="Lucida Sans Unicode"/>
              </a:rPr>
              <a:t>management </a:t>
            </a:r>
            <a:r>
              <a:rPr sz="2600" spc="85" dirty="0">
                <a:latin typeface="Lucida Sans Unicode"/>
                <a:cs typeface="Lucida Sans Unicode"/>
              </a:rPr>
              <a:t>system </a:t>
            </a:r>
            <a:r>
              <a:rPr sz="2600" spc="75" dirty="0">
                <a:latin typeface="Lucida Sans Unicode"/>
                <a:cs typeface="Lucida Sans Unicode"/>
              </a:rPr>
              <a:t>that </a:t>
            </a:r>
            <a:r>
              <a:rPr sz="2600" spc="200" dirty="0">
                <a:latin typeface="Lucida Sans Unicode"/>
                <a:cs typeface="Lucida Sans Unicode"/>
              </a:rPr>
              <a:t>can </a:t>
            </a:r>
            <a:r>
              <a:rPr sz="2600" spc="204" dirty="0">
                <a:latin typeface="Lucida Sans Unicode"/>
                <a:cs typeface="Lucida Sans Unicode"/>
              </a:rPr>
              <a:t> </a:t>
            </a:r>
            <a:r>
              <a:rPr sz="2600" spc="10" dirty="0">
                <a:latin typeface="Lucida Sans Unicode"/>
                <a:cs typeface="Lucida Sans Unicode"/>
              </a:rPr>
              <a:t>efficiently</a:t>
            </a:r>
            <a:r>
              <a:rPr sz="2600" spc="-145" dirty="0">
                <a:latin typeface="Lucida Sans Unicode"/>
                <a:cs typeface="Lucida Sans Unicode"/>
              </a:rPr>
              <a:t> </a:t>
            </a:r>
            <a:r>
              <a:rPr sz="2600" spc="20" dirty="0">
                <a:latin typeface="Lucida Sans Unicode"/>
                <a:cs typeface="Lucida Sans Unicode"/>
              </a:rPr>
              <a:t>store</a:t>
            </a:r>
            <a:r>
              <a:rPr sz="2600" spc="-145" dirty="0">
                <a:latin typeface="Lucida Sans Unicode"/>
                <a:cs typeface="Lucida Sans Unicode"/>
              </a:rPr>
              <a:t> </a:t>
            </a:r>
            <a:r>
              <a:rPr sz="2600" spc="160" dirty="0">
                <a:latin typeface="Lucida Sans Unicode"/>
                <a:cs typeface="Lucida Sans Unicode"/>
              </a:rPr>
              <a:t>and</a:t>
            </a:r>
            <a:r>
              <a:rPr sz="2600" spc="-145" dirty="0">
                <a:latin typeface="Lucida Sans Unicode"/>
                <a:cs typeface="Lucida Sans Unicode"/>
              </a:rPr>
              <a:t> </a:t>
            </a:r>
            <a:r>
              <a:rPr sz="2600" spc="30" dirty="0">
                <a:latin typeface="Lucida Sans Unicode"/>
                <a:cs typeface="Lucida Sans Unicode"/>
              </a:rPr>
              <a:t>retrieve</a:t>
            </a:r>
            <a:r>
              <a:rPr sz="2600" spc="-145" dirty="0">
                <a:latin typeface="Lucida Sans Unicode"/>
                <a:cs typeface="Lucida Sans Unicode"/>
              </a:rPr>
              <a:t> </a:t>
            </a:r>
            <a:r>
              <a:rPr sz="2600" spc="65" dirty="0">
                <a:latin typeface="Lucida Sans Unicode"/>
                <a:cs typeface="Lucida Sans Unicode"/>
              </a:rPr>
              <a:t>patient </a:t>
            </a:r>
            <a:r>
              <a:rPr sz="2600" spc="-805" dirty="0">
                <a:latin typeface="Lucida Sans Unicode"/>
                <a:cs typeface="Lucida Sans Unicode"/>
              </a:rPr>
              <a:t> </a:t>
            </a:r>
            <a:r>
              <a:rPr sz="2600" spc="180" dirty="0">
                <a:latin typeface="Lucida Sans Unicode"/>
                <a:cs typeface="Lucida Sans Unicode"/>
              </a:rPr>
              <a:t>data</a:t>
            </a:r>
            <a:r>
              <a:rPr sz="2600" spc="-135" dirty="0">
                <a:latin typeface="Lucida Sans Unicode"/>
                <a:cs typeface="Lucida Sans Unicode"/>
              </a:rPr>
              <a:t> </a:t>
            </a:r>
            <a:r>
              <a:rPr sz="2600" spc="-50" dirty="0">
                <a:latin typeface="Lucida Sans Unicode"/>
                <a:cs typeface="Lucida Sans Unicode"/>
              </a:rPr>
              <a:t>for</a:t>
            </a:r>
            <a:r>
              <a:rPr sz="2600" spc="-130" dirty="0">
                <a:latin typeface="Lucida Sans Unicode"/>
                <a:cs typeface="Lucida Sans Unicode"/>
              </a:rPr>
              <a:t> </a:t>
            </a:r>
            <a:r>
              <a:rPr sz="2600" spc="15" dirty="0">
                <a:latin typeface="Lucida Sans Unicode"/>
                <a:cs typeface="Lucida Sans Unicode"/>
              </a:rPr>
              <a:t>goiter</a:t>
            </a:r>
            <a:r>
              <a:rPr sz="2600" spc="-130" dirty="0">
                <a:latin typeface="Lucida Sans Unicode"/>
                <a:cs typeface="Lucida Sans Unicode"/>
              </a:rPr>
              <a:t> </a:t>
            </a:r>
            <a:r>
              <a:rPr sz="2600" spc="5" dirty="0">
                <a:latin typeface="Lucida Sans Unicode"/>
                <a:cs typeface="Lucida Sans Unicode"/>
              </a:rPr>
              <a:t>prediction.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31" name="object 31"/>
          <p:cNvSpPr txBox="1">
            <a:spLocks noGrp="1"/>
          </p:cNvSpPr>
          <p:nvPr>
            <p:ph type="title"/>
          </p:nvPr>
        </p:nvSpPr>
        <p:spPr>
          <a:xfrm>
            <a:off x="16013448" y="695924"/>
            <a:ext cx="1671955" cy="680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00" spc="-250" dirty="0">
                <a:solidFill>
                  <a:srgbClr val="5CE1E6"/>
                </a:solidFill>
              </a:rPr>
              <a:t>S</a:t>
            </a:r>
            <a:r>
              <a:rPr sz="4300" spc="45" dirty="0">
                <a:solidFill>
                  <a:srgbClr val="5CE1E6"/>
                </a:solidFill>
              </a:rPr>
              <a:t>c</a:t>
            </a:r>
            <a:r>
              <a:rPr sz="4300" spc="80" dirty="0">
                <a:solidFill>
                  <a:srgbClr val="5CE1E6"/>
                </a:solidFill>
              </a:rPr>
              <a:t>o</a:t>
            </a:r>
            <a:r>
              <a:rPr sz="4300" spc="50" dirty="0">
                <a:solidFill>
                  <a:srgbClr val="5CE1E6"/>
                </a:solidFill>
              </a:rPr>
              <a:t>p</a:t>
            </a:r>
            <a:r>
              <a:rPr sz="4300" spc="105" dirty="0">
                <a:solidFill>
                  <a:srgbClr val="5CE1E6"/>
                </a:solidFill>
              </a:rPr>
              <a:t>e</a:t>
            </a:r>
            <a:endParaRPr sz="4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23123" y="0"/>
            <a:ext cx="8362949" cy="10286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615808" y="1956712"/>
            <a:ext cx="8528685" cy="2218690"/>
            <a:chOff x="615808" y="1956712"/>
            <a:chExt cx="8528685" cy="2218690"/>
          </a:xfrm>
        </p:grpSpPr>
        <p:sp>
          <p:nvSpPr>
            <p:cNvPr id="4" name="object 4"/>
            <p:cNvSpPr/>
            <p:nvPr/>
          </p:nvSpPr>
          <p:spPr>
            <a:xfrm>
              <a:off x="615808" y="1956712"/>
              <a:ext cx="8528685" cy="2218690"/>
            </a:xfrm>
            <a:custGeom>
              <a:avLst/>
              <a:gdLst/>
              <a:ahLst/>
              <a:cxnLst/>
              <a:rect l="l" t="t" r="r" b="b"/>
              <a:pathLst>
                <a:path w="8528685" h="2218690">
                  <a:moveTo>
                    <a:pt x="8528191" y="2218133"/>
                  </a:moveTo>
                  <a:lnTo>
                    <a:pt x="0" y="2218133"/>
                  </a:lnTo>
                  <a:lnTo>
                    <a:pt x="0" y="0"/>
                  </a:lnTo>
                  <a:lnTo>
                    <a:pt x="8528191" y="0"/>
                  </a:lnTo>
                  <a:lnTo>
                    <a:pt x="8528191" y="2218133"/>
                  </a:lnTo>
                  <a:close/>
                </a:path>
              </a:pathLst>
            </a:custGeom>
            <a:solidFill>
              <a:srgbClr val="5CE1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39444" y="2442717"/>
              <a:ext cx="1324610" cy="1245870"/>
            </a:xfrm>
            <a:custGeom>
              <a:avLst/>
              <a:gdLst/>
              <a:ahLst/>
              <a:cxnLst/>
              <a:rect l="l" t="t" r="r" b="b"/>
              <a:pathLst>
                <a:path w="1324610" h="1245870">
                  <a:moveTo>
                    <a:pt x="273240" y="158661"/>
                  </a:moveTo>
                  <a:lnTo>
                    <a:pt x="238937" y="158661"/>
                  </a:lnTo>
                  <a:lnTo>
                    <a:pt x="238937" y="223862"/>
                  </a:lnTo>
                  <a:lnTo>
                    <a:pt x="273240" y="223862"/>
                  </a:lnTo>
                  <a:lnTo>
                    <a:pt x="273240" y="158661"/>
                  </a:lnTo>
                  <a:close/>
                </a:path>
                <a:path w="1324610" h="1245870">
                  <a:moveTo>
                    <a:pt x="273240" y="125158"/>
                  </a:moveTo>
                  <a:lnTo>
                    <a:pt x="139077" y="125158"/>
                  </a:lnTo>
                  <a:lnTo>
                    <a:pt x="139077" y="158089"/>
                  </a:lnTo>
                  <a:lnTo>
                    <a:pt x="139077" y="223951"/>
                  </a:lnTo>
                  <a:lnTo>
                    <a:pt x="139077" y="258140"/>
                  </a:lnTo>
                  <a:lnTo>
                    <a:pt x="273240" y="258140"/>
                  </a:lnTo>
                  <a:lnTo>
                    <a:pt x="273240" y="223951"/>
                  </a:lnTo>
                  <a:lnTo>
                    <a:pt x="173380" y="223951"/>
                  </a:lnTo>
                  <a:lnTo>
                    <a:pt x="173380" y="158089"/>
                  </a:lnTo>
                  <a:lnTo>
                    <a:pt x="273240" y="158089"/>
                  </a:lnTo>
                  <a:lnTo>
                    <a:pt x="273240" y="125158"/>
                  </a:lnTo>
                  <a:close/>
                </a:path>
                <a:path w="1324610" h="1245870">
                  <a:moveTo>
                    <a:pt x="434759" y="158661"/>
                  </a:moveTo>
                  <a:lnTo>
                    <a:pt x="400456" y="158661"/>
                  </a:lnTo>
                  <a:lnTo>
                    <a:pt x="400456" y="223862"/>
                  </a:lnTo>
                  <a:lnTo>
                    <a:pt x="434759" y="223862"/>
                  </a:lnTo>
                  <a:lnTo>
                    <a:pt x="434759" y="158661"/>
                  </a:lnTo>
                  <a:close/>
                </a:path>
                <a:path w="1324610" h="1245870">
                  <a:moveTo>
                    <a:pt x="434759" y="125158"/>
                  </a:moveTo>
                  <a:lnTo>
                    <a:pt x="300596" y="125158"/>
                  </a:lnTo>
                  <a:lnTo>
                    <a:pt x="300596" y="158089"/>
                  </a:lnTo>
                  <a:lnTo>
                    <a:pt x="300596" y="223951"/>
                  </a:lnTo>
                  <a:lnTo>
                    <a:pt x="300596" y="258140"/>
                  </a:lnTo>
                  <a:lnTo>
                    <a:pt x="434759" y="258140"/>
                  </a:lnTo>
                  <a:lnTo>
                    <a:pt x="434759" y="223951"/>
                  </a:lnTo>
                  <a:lnTo>
                    <a:pt x="334899" y="223951"/>
                  </a:lnTo>
                  <a:lnTo>
                    <a:pt x="334899" y="158089"/>
                  </a:lnTo>
                  <a:lnTo>
                    <a:pt x="434759" y="158089"/>
                  </a:lnTo>
                  <a:lnTo>
                    <a:pt x="434759" y="125158"/>
                  </a:lnTo>
                  <a:close/>
                </a:path>
                <a:path w="1324610" h="1245870">
                  <a:moveTo>
                    <a:pt x="596277" y="158661"/>
                  </a:moveTo>
                  <a:lnTo>
                    <a:pt x="561975" y="158661"/>
                  </a:lnTo>
                  <a:lnTo>
                    <a:pt x="561975" y="223862"/>
                  </a:lnTo>
                  <a:lnTo>
                    <a:pt x="596277" y="223862"/>
                  </a:lnTo>
                  <a:lnTo>
                    <a:pt x="596277" y="158661"/>
                  </a:lnTo>
                  <a:close/>
                </a:path>
                <a:path w="1324610" h="1245870">
                  <a:moveTo>
                    <a:pt x="596277" y="125158"/>
                  </a:moveTo>
                  <a:lnTo>
                    <a:pt x="462114" y="125158"/>
                  </a:lnTo>
                  <a:lnTo>
                    <a:pt x="462114" y="158089"/>
                  </a:lnTo>
                  <a:lnTo>
                    <a:pt x="462114" y="223951"/>
                  </a:lnTo>
                  <a:lnTo>
                    <a:pt x="462114" y="258140"/>
                  </a:lnTo>
                  <a:lnTo>
                    <a:pt x="596277" y="258140"/>
                  </a:lnTo>
                  <a:lnTo>
                    <a:pt x="596277" y="223951"/>
                  </a:lnTo>
                  <a:lnTo>
                    <a:pt x="496417" y="223951"/>
                  </a:lnTo>
                  <a:lnTo>
                    <a:pt x="496417" y="158089"/>
                  </a:lnTo>
                  <a:lnTo>
                    <a:pt x="596277" y="158089"/>
                  </a:lnTo>
                  <a:lnTo>
                    <a:pt x="596277" y="125158"/>
                  </a:lnTo>
                  <a:close/>
                </a:path>
                <a:path w="1324610" h="1245870">
                  <a:moveTo>
                    <a:pt x="602627" y="828789"/>
                  </a:moveTo>
                  <a:lnTo>
                    <a:pt x="594944" y="821143"/>
                  </a:lnTo>
                  <a:lnTo>
                    <a:pt x="568337" y="821143"/>
                  </a:lnTo>
                  <a:lnTo>
                    <a:pt x="568337" y="855256"/>
                  </a:lnTo>
                  <a:lnTo>
                    <a:pt x="568337" y="1071016"/>
                  </a:lnTo>
                  <a:lnTo>
                    <a:pt x="217639" y="1071016"/>
                  </a:lnTo>
                  <a:lnTo>
                    <a:pt x="217639" y="855256"/>
                  </a:lnTo>
                  <a:lnTo>
                    <a:pt x="568337" y="855256"/>
                  </a:lnTo>
                  <a:lnTo>
                    <a:pt x="568337" y="821143"/>
                  </a:lnTo>
                  <a:lnTo>
                    <a:pt x="191020" y="821143"/>
                  </a:lnTo>
                  <a:lnTo>
                    <a:pt x="183337" y="828789"/>
                  </a:lnTo>
                  <a:lnTo>
                    <a:pt x="183337" y="1097495"/>
                  </a:lnTo>
                  <a:lnTo>
                    <a:pt x="191020" y="1105128"/>
                  </a:lnTo>
                  <a:lnTo>
                    <a:pt x="594944" y="1105128"/>
                  </a:lnTo>
                  <a:lnTo>
                    <a:pt x="602627" y="1097495"/>
                  </a:lnTo>
                  <a:lnTo>
                    <a:pt x="602627" y="1071016"/>
                  </a:lnTo>
                  <a:lnTo>
                    <a:pt x="602627" y="855256"/>
                  </a:lnTo>
                  <a:lnTo>
                    <a:pt x="602627" y="828789"/>
                  </a:lnTo>
                  <a:close/>
                </a:path>
                <a:path w="1324610" h="1245870">
                  <a:moveTo>
                    <a:pt x="602627" y="470293"/>
                  </a:moveTo>
                  <a:lnTo>
                    <a:pt x="594944" y="462648"/>
                  </a:lnTo>
                  <a:lnTo>
                    <a:pt x="568337" y="462648"/>
                  </a:lnTo>
                  <a:lnTo>
                    <a:pt x="568337" y="496773"/>
                  </a:lnTo>
                  <a:lnTo>
                    <a:pt x="568337" y="712520"/>
                  </a:lnTo>
                  <a:lnTo>
                    <a:pt x="217639" y="712520"/>
                  </a:lnTo>
                  <a:lnTo>
                    <a:pt x="217639" y="496773"/>
                  </a:lnTo>
                  <a:lnTo>
                    <a:pt x="568337" y="496773"/>
                  </a:lnTo>
                  <a:lnTo>
                    <a:pt x="568337" y="462648"/>
                  </a:lnTo>
                  <a:lnTo>
                    <a:pt x="191020" y="462648"/>
                  </a:lnTo>
                  <a:lnTo>
                    <a:pt x="183337" y="470293"/>
                  </a:lnTo>
                  <a:lnTo>
                    <a:pt x="183337" y="739000"/>
                  </a:lnTo>
                  <a:lnTo>
                    <a:pt x="191020" y="746645"/>
                  </a:lnTo>
                  <a:lnTo>
                    <a:pt x="594944" y="746645"/>
                  </a:lnTo>
                  <a:lnTo>
                    <a:pt x="602627" y="739000"/>
                  </a:lnTo>
                  <a:lnTo>
                    <a:pt x="602627" y="712520"/>
                  </a:lnTo>
                  <a:lnTo>
                    <a:pt x="602627" y="496773"/>
                  </a:lnTo>
                  <a:lnTo>
                    <a:pt x="602627" y="470293"/>
                  </a:lnTo>
                  <a:close/>
                </a:path>
                <a:path w="1324610" h="1245870">
                  <a:moveTo>
                    <a:pt x="1135113" y="828789"/>
                  </a:moveTo>
                  <a:lnTo>
                    <a:pt x="1127429" y="821143"/>
                  </a:lnTo>
                  <a:lnTo>
                    <a:pt x="1100810" y="821143"/>
                  </a:lnTo>
                  <a:lnTo>
                    <a:pt x="1100810" y="855256"/>
                  </a:lnTo>
                  <a:lnTo>
                    <a:pt x="1100810" y="1071016"/>
                  </a:lnTo>
                  <a:lnTo>
                    <a:pt x="750138" y="1071016"/>
                  </a:lnTo>
                  <a:lnTo>
                    <a:pt x="750138" y="855256"/>
                  </a:lnTo>
                  <a:lnTo>
                    <a:pt x="1100810" y="855256"/>
                  </a:lnTo>
                  <a:lnTo>
                    <a:pt x="1100810" y="821143"/>
                  </a:lnTo>
                  <a:lnTo>
                    <a:pt x="723519" y="821143"/>
                  </a:lnTo>
                  <a:lnTo>
                    <a:pt x="715835" y="828789"/>
                  </a:lnTo>
                  <a:lnTo>
                    <a:pt x="715835" y="1097495"/>
                  </a:lnTo>
                  <a:lnTo>
                    <a:pt x="723519" y="1105128"/>
                  </a:lnTo>
                  <a:lnTo>
                    <a:pt x="1127429" y="1105128"/>
                  </a:lnTo>
                  <a:lnTo>
                    <a:pt x="1135113" y="1097495"/>
                  </a:lnTo>
                  <a:lnTo>
                    <a:pt x="1135113" y="1071016"/>
                  </a:lnTo>
                  <a:lnTo>
                    <a:pt x="1135113" y="855256"/>
                  </a:lnTo>
                  <a:lnTo>
                    <a:pt x="1135113" y="828789"/>
                  </a:lnTo>
                  <a:close/>
                </a:path>
                <a:path w="1324610" h="1245870">
                  <a:moveTo>
                    <a:pt x="1135113" y="470293"/>
                  </a:moveTo>
                  <a:lnTo>
                    <a:pt x="1127429" y="462648"/>
                  </a:lnTo>
                  <a:lnTo>
                    <a:pt x="1100810" y="462648"/>
                  </a:lnTo>
                  <a:lnTo>
                    <a:pt x="1100810" y="496773"/>
                  </a:lnTo>
                  <a:lnTo>
                    <a:pt x="1100810" y="712520"/>
                  </a:lnTo>
                  <a:lnTo>
                    <a:pt x="750138" y="712520"/>
                  </a:lnTo>
                  <a:lnTo>
                    <a:pt x="750138" y="496773"/>
                  </a:lnTo>
                  <a:lnTo>
                    <a:pt x="1100810" y="496773"/>
                  </a:lnTo>
                  <a:lnTo>
                    <a:pt x="1100810" y="462648"/>
                  </a:lnTo>
                  <a:lnTo>
                    <a:pt x="723519" y="462648"/>
                  </a:lnTo>
                  <a:lnTo>
                    <a:pt x="715835" y="470293"/>
                  </a:lnTo>
                  <a:lnTo>
                    <a:pt x="715835" y="739000"/>
                  </a:lnTo>
                  <a:lnTo>
                    <a:pt x="723519" y="746645"/>
                  </a:lnTo>
                  <a:lnTo>
                    <a:pt x="1127429" y="746645"/>
                  </a:lnTo>
                  <a:lnTo>
                    <a:pt x="1135113" y="739000"/>
                  </a:lnTo>
                  <a:lnTo>
                    <a:pt x="1135113" y="712520"/>
                  </a:lnTo>
                  <a:lnTo>
                    <a:pt x="1135113" y="496773"/>
                  </a:lnTo>
                  <a:lnTo>
                    <a:pt x="1135113" y="470293"/>
                  </a:lnTo>
                  <a:close/>
                </a:path>
                <a:path w="1324610" h="1245870">
                  <a:moveTo>
                    <a:pt x="1324152" y="141998"/>
                  </a:moveTo>
                  <a:lnTo>
                    <a:pt x="1316863" y="97167"/>
                  </a:lnTo>
                  <a:lnTo>
                    <a:pt x="1296581" y="58191"/>
                  </a:lnTo>
                  <a:lnTo>
                    <a:pt x="1289862" y="51511"/>
                  </a:lnTo>
                  <a:lnTo>
                    <a:pt x="1289862" y="363004"/>
                  </a:lnTo>
                  <a:lnTo>
                    <a:pt x="1289862" y="1103591"/>
                  </a:lnTo>
                  <a:lnTo>
                    <a:pt x="1281328" y="1145540"/>
                  </a:lnTo>
                  <a:lnTo>
                    <a:pt x="1258062" y="1179830"/>
                  </a:lnTo>
                  <a:lnTo>
                    <a:pt x="1223581" y="1202969"/>
                  </a:lnTo>
                  <a:lnTo>
                    <a:pt x="1181404" y="1211465"/>
                  </a:lnTo>
                  <a:lnTo>
                    <a:pt x="142786" y="1211465"/>
                  </a:lnTo>
                  <a:lnTo>
                    <a:pt x="100609" y="1202969"/>
                  </a:lnTo>
                  <a:lnTo>
                    <a:pt x="66116" y="1179830"/>
                  </a:lnTo>
                  <a:lnTo>
                    <a:pt x="42849" y="1145540"/>
                  </a:lnTo>
                  <a:lnTo>
                    <a:pt x="34302" y="1103591"/>
                  </a:lnTo>
                  <a:lnTo>
                    <a:pt x="34302" y="363004"/>
                  </a:lnTo>
                  <a:lnTo>
                    <a:pt x="1289862" y="363004"/>
                  </a:lnTo>
                  <a:lnTo>
                    <a:pt x="1289862" y="51511"/>
                  </a:lnTo>
                  <a:lnTo>
                    <a:pt x="1289850" y="141998"/>
                  </a:lnTo>
                  <a:lnTo>
                    <a:pt x="1289850" y="328891"/>
                  </a:lnTo>
                  <a:lnTo>
                    <a:pt x="34302" y="328891"/>
                  </a:lnTo>
                  <a:lnTo>
                    <a:pt x="34302" y="141998"/>
                  </a:lnTo>
                  <a:lnTo>
                    <a:pt x="42849" y="100050"/>
                  </a:lnTo>
                  <a:lnTo>
                    <a:pt x="66116" y="65760"/>
                  </a:lnTo>
                  <a:lnTo>
                    <a:pt x="100609" y="42621"/>
                  </a:lnTo>
                  <a:lnTo>
                    <a:pt x="142786" y="34124"/>
                  </a:lnTo>
                  <a:lnTo>
                    <a:pt x="1181392" y="34124"/>
                  </a:lnTo>
                  <a:lnTo>
                    <a:pt x="1223568" y="42621"/>
                  </a:lnTo>
                  <a:lnTo>
                    <a:pt x="1258049" y="65760"/>
                  </a:lnTo>
                  <a:lnTo>
                    <a:pt x="1281315" y="100050"/>
                  </a:lnTo>
                  <a:lnTo>
                    <a:pt x="1289850" y="141998"/>
                  </a:lnTo>
                  <a:lnTo>
                    <a:pt x="1289850" y="51498"/>
                  </a:lnTo>
                  <a:lnTo>
                    <a:pt x="1272387" y="34124"/>
                  </a:lnTo>
                  <a:lnTo>
                    <a:pt x="1265656" y="27432"/>
                  </a:lnTo>
                  <a:lnTo>
                    <a:pt x="1226477" y="7251"/>
                  </a:lnTo>
                  <a:lnTo>
                    <a:pt x="1181392" y="0"/>
                  </a:lnTo>
                  <a:lnTo>
                    <a:pt x="142786" y="0"/>
                  </a:lnTo>
                  <a:lnTo>
                    <a:pt x="97701" y="7251"/>
                  </a:lnTo>
                  <a:lnTo>
                    <a:pt x="58521" y="27432"/>
                  </a:lnTo>
                  <a:lnTo>
                    <a:pt x="27584" y="58191"/>
                  </a:lnTo>
                  <a:lnTo>
                    <a:pt x="7302" y="97167"/>
                  </a:lnTo>
                  <a:lnTo>
                    <a:pt x="0" y="141998"/>
                  </a:lnTo>
                  <a:lnTo>
                    <a:pt x="0" y="1103591"/>
                  </a:lnTo>
                  <a:lnTo>
                    <a:pt x="7302" y="1148422"/>
                  </a:lnTo>
                  <a:lnTo>
                    <a:pt x="27597" y="1187386"/>
                  </a:lnTo>
                  <a:lnTo>
                    <a:pt x="58521" y="1218145"/>
                  </a:lnTo>
                  <a:lnTo>
                    <a:pt x="97701" y="1238326"/>
                  </a:lnTo>
                  <a:lnTo>
                    <a:pt x="142786" y="1245577"/>
                  </a:lnTo>
                  <a:lnTo>
                    <a:pt x="1181392" y="1245577"/>
                  </a:lnTo>
                  <a:lnTo>
                    <a:pt x="1226464" y="1238326"/>
                  </a:lnTo>
                  <a:lnTo>
                    <a:pt x="1265643" y="1218145"/>
                  </a:lnTo>
                  <a:lnTo>
                    <a:pt x="1296568" y="1187399"/>
                  </a:lnTo>
                  <a:lnTo>
                    <a:pt x="1316863" y="1148422"/>
                  </a:lnTo>
                  <a:lnTo>
                    <a:pt x="1324152" y="1103591"/>
                  </a:lnTo>
                  <a:lnTo>
                    <a:pt x="1324152" y="363004"/>
                  </a:lnTo>
                  <a:lnTo>
                    <a:pt x="1324152" y="328891"/>
                  </a:lnTo>
                  <a:lnTo>
                    <a:pt x="1324152" y="14199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615808" y="4673266"/>
            <a:ext cx="8528685" cy="2218690"/>
            <a:chOff x="615808" y="4673266"/>
            <a:chExt cx="8528685" cy="2218690"/>
          </a:xfrm>
        </p:grpSpPr>
        <p:sp>
          <p:nvSpPr>
            <p:cNvPr id="7" name="object 7"/>
            <p:cNvSpPr/>
            <p:nvPr/>
          </p:nvSpPr>
          <p:spPr>
            <a:xfrm>
              <a:off x="615808" y="4673266"/>
              <a:ext cx="8528685" cy="2218690"/>
            </a:xfrm>
            <a:custGeom>
              <a:avLst/>
              <a:gdLst/>
              <a:ahLst/>
              <a:cxnLst/>
              <a:rect l="l" t="t" r="r" b="b"/>
              <a:pathLst>
                <a:path w="8528685" h="2218690">
                  <a:moveTo>
                    <a:pt x="8528191" y="2218134"/>
                  </a:moveTo>
                  <a:lnTo>
                    <a:pt x="0" y="2218134"/>
                  </a:lnTo>
                  <a:lnTo>
                    <a:pt x="0" y="0"/>
                  </a:lnTo>
                  <a:lnTo>
                    <a:pt x="8528191" y="0"/>
                  </a:lnTo>
                  <a:lnTo>
                    <a:pt x="8528191" y="2218134"/>
                  </a:lnTo>
                  <a:close/>
                </a:path>
              </a:pathLst>
            </a:custGeom>
            <a:solidFill>
              <a:srgbClr val="5CE1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8965" y="5132521"/>
              <a:ext cx="1305947" cy="1295400"/>
            </a:xfrm>
            <a:prstGeom prst="rect">
              <a:avLst/>
            </a:prstGeom>
          </p:spPr>
        </p:pic>
      </p:grpSp>
      <p:sp>
        <p:nvSpPr>
          <p:cNvPr id="9" name="object 9"/>
          <p:cNvSpPr/>
          <p:nvPr/>
        </p:nvSpPr>
        <p:spPr>
          <a:xfrm>
            <a:off x="615808" y="7389820"/>
            <a:ext cx="8528685" cy="2218690"/>
          </a:xfrm>
          <a:custGeom>
            <a:avLst/>
            <a:gdLst/>
            <a:ahLst/>
            <a:cxnLst/>
            <a:rect l="l" t="t" r="r" b="b"/>
            <a:pathLst>
              <a:path w="8528685" h="2218690">
                <a:moveTo>
                  <a:pt x="8528191" y="2218134"/>
                </a:moveTo>
                <a:lnTo>
                  <a:pt x="0" y="2218134"/>
                </a:lnTo>
                <a:lnTo>
                  <a:pt x="0" y="0"/>
                </a:lnTo>
                <a:lnTo>
                  <a:pt x="8528191" y="0"/>
                </a:lnTo>
                <a:lnTo>
                  <a:pt x="8528191" y="2218134"/>
                </a:lnTo>
                <a:close/>
              </a:path>
            </a:pathLst>
          </a:custGeom>
          <a:solidFill>
            <a:srgbClr val="5CE1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15808" y="7389820"/>
            <a:ext cx="8528685" cy="2218690"/>
          </a:xfrm>
          <a:prstGeom prst="rect">
            <a:avLst/>
          </a:prstGeom>
        </p:spPr>
        <p:txBody>
          <a:bodyPr vert="horz" wrap="square" lIns="0" tIns="138430" rIns="0" bIns="0" rtlCol="0">
            <a:spAutoFit/>
          </a:bodyPr>
          <a:lstStyle/>
          <a:p>
            <a:pPr marL="1995805" marR="771525">
              <a:lnSpc>
                <a:spcPct val="115399"/>
              </a:lnSpc>
              <a:spcBef>
                <a:spcPts val="1090"/>
              </a:spcBef>
            </a:pPr>
            <a:r>
              <a:rPr sz="2600" spc="35" dirty="0">
                <a:latin typeface="Lucida Sans Unicode"/>
                <a:cs typeface="Lucida Sans Unicode"/>
              </a:rPr>
              <a:t>Deploy</a:t>
            </a:r>
            <a:r>
              <a:rPr sz="2600" spc="-140" dirty="0">
                <a:latin typeface="Lucida Sans Unicode"/>
                <a:cs typeface="Lucida Sans Unicode"/>
              </a:rPr>
              <a:t> </a:t>
            </a:r>
            <a:r>
              <a:rPr sz="2600" spc="160" dirty="0">
                <a:latin typeface="Lucida Sans Unicode"/>
                <a:cs typeface="Lucida Sans Unicode"/>
              </a:rPr>
              <a:t>and</a:t>
            </a:r>
            <a:r>
              <a:rPr sz="2600" spc="-135" dirty="0">
                <a:latin typeface="Lucida Sans Unicode"/>
                <a:cs typeface="Lucida Sans Unicode"/>
              </a:rPr>
              <a:t> </a:t>
            </a:r>
            <a:r>
              <a:rPr sz="2600" spc="85" dirty="0">
                <a:latin typeface="Lucida Sans Unicode"/>
                <a:cs typeface="Lucida Sans Unicode"/>
              </a:rPr>
              <a:t>maintain</a:t>
            </a:r>
            <a:r>
              <a:rPr sz="2600" spc="-135" dirty="0">
                <a:latin typeface="Lucida Sans Unicode"/>
                <a:cs typeface="Lucida Sans Unicode"/>
              </a:rPr>
              <a:t> </a:t>
            </a:r>
            <a:r>
              <a:rPr sz="2600" spc="55" dirty="0">
                <a:latin typeface="Lucida Sans Unicode"/>
                <a:cs typeface="Lucida Sans Unicode"/>
              </a:rPr>
              <a:t>the</a:t>
            </a:r>
            <a:r>
              <a:rPr sz="2600" spc="-135" dirty="0">
                <a:latin typeface="Lucida Sans Unicode"/>
                <a:cs typeface="Lucida Sans Unicode"/>
              </a:rPr>
              <a:t> </a:t>
            </a:r>
            <a:r>
              <a:rPr sz="2600" spc="85" dirty="0">
                <a:latin typeface="Lucida Sans Unicode"/>
                <a:cs typeface="Lucida Sans Unicode"/>
              </a:rPr>
              <a:t>system</a:t>
            </a:r>
            <a:r>
              <a:rPr sz="2600" spc="-135" dirty="0">
                <a:latin typeface="Lucida Sans Unicode"/>
                <a:cs typeface="Lucida Sans Unicode"/>
              </a:rPr>
              <a:t> </a:t>
            </a:r>
            <a:r>
              <a:rPr sz="2600" spc="-35" dirty="0">
                <a:latin typeface="Lucida Sans Unicode"/>
                <a:cs typeface="Lucida Sans Unicode"/>
              </a:rPr>
              <a:t>in </a:t>
            </a:r>
            <a:r>
              <a:rPr sz="2600" spc="-805" dirty="0">
                <a:latin typeface="Lucida Sans Unicode"/>
                <a:cs typeface="Lucida Sans Unicode"/>
              </a:rPr>
              <a:t> </a:t>
            </a:r>
            <a:r>
              <a:rPr sz="2600" spc="100" dirty="0">
                <a:latin typeface="Lucida Sans Unicode"/>
                <a:cs typeface="Lucida Sans Unicode"/>
              </a:rPr>
              <a:t>healthcare </a:t>
            </a:r>
            <a:r>
              <a:rPr sz="2600" spc="10" dirty="0">
                <a:latin typeface="Lucida Sans Unicode"/>
                <a:cs typeface="Lucida Sans Unicode"/>
              </a:rPr>
              <a:t>facilities </a:t>
            </a:r>
            <a:r>
              <a:rPr sz="2600" spc="15" dirty="0">
                <a:latin typeface="Lucida Sans Unicode"/>
                <a:cs typeface="Lucida Sans Unicode"/>
              </a:rPr>
              <a:t>to </a:t>
            </a:r>
            <a:r>
              <a:rPr sz="2600" spc="55" dirty="0">
                <a:latin typeface="Lucida Sans Unicode"/>
                <a:cs typeface="Lucida Sans Unicode"/>
              </a:rPr>
              <a:t>ensure </a:t>
            </a:r>
            <a:r>
              <a:rPr sz="2600" spc="-40" dirty="0">
                <a:latin typeface="Lucida Sans Unicode"/>
                <a:cs typeface="Lucida Sans Unicode"/>
              </a:rPr>
              <a:t>its </a:t>
            </a:r>
            <a:r>
              <a:rPr sz="2600" spc="-35" dirty="0">
                <a:latin typeface="Lucida Sans Unicode"/>
                <a:cs typeface="Lucida Sans Unicode"/>
              </a:rPr>
              <a:t> </a:t>
            </a:r>
            <a:r>
              <a:rPr sz="2600" spc="50" dirty="0">
                <a:latin typeface="Lucida Sans Unicode"/>
                <a:cs typeface="Lucida Sans Unicode"/>
              </a:rPr>
              <a:t>effective </a:t>
            </a:r>
            <a:r>
              <a:rPr sz="2600" spc="75" dirty="0">
                <a:latin typeface="Lucida Sans Unicode"/>
                <a:cs typeface="Lucida Sans Unicode"/>
              </a:rPr>
              <a:t>use </a:t>
            </a:r>
            <a:r>
              <a:rPr sz="2600" spc="160" dirty="0">
                <a:latin typeface="Lucida Sans Unicode"/>
                <a:cs typeface="Lucida Sans Unicode"/>
              </a:rPr>
              <a:t>and </a:t>
            </a:r>
            <a:r>
              <a:rPr sz="2600" spc="60" dirty="0">
                <a:latin typeface="Lucida Sans Unicode"/>
                <a:cs typeface="Lucida Sans Unicode"/>
              </a:rPr>
              <a:t>continued </a:t>
            </a:r>
            <a:r>
              <a:rPr sz="2600" spc="65" dirty="0">
                <a:latin typeface="Lucida Sans Unicode"/>
                <a:cs typeface="Lucida Sans Unicode"/>
              </a:rPr>
              <a:t> </a:t>
            </a:r>
            <a:r>
              <a:rPr sz="2600" spc="50" dirty="0">
                <a:latin typeface="Lucida Sans Unicode"/>
                <a:cs typeface="Lucida Sans Unicode"/>
              </a:rPr>
              <a:t>improvement.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091082" y="7875599"/>
            <a:ext cx="1219200" cy="1295400"/>
          </a:xfrm>
          <a:custGeom>
            <a:avLst/>
            <a:gdLst/>
            <a:ahLst/>
            <a:cxnLst/>
            <a:rect l="l" t="t" r="r" b="b"/>
            <a:pathLst>
              <a:path w="1219200" h="1295400">
                <a:moveTo>
                  <a:pt x="348195" y="932319"/>
                </a:moveTo>
                <a:lnTo>
                  <a:pt x="329323" y="913447"/>
                </a:lnTo>
                <a:lnTo>
                  <a:pt x="323545" y="913447"/>
                </a:lnTo>
                <a:lnTo>
                  <a:pt x="304673" y="932319"/>
                </a:lnTo>
                <a:lnTo>
                  <a:pt x="304673" y="938085"/>
                </a:lnTo>
                <a:lnTo>
                  <a:pt x="323545" y="956945"/>
                </a:lnTo>
                <a:lnTo>
                  <a:pt x="329323" y="956945"/>
                </a:lnTo>
                <a:lnTo>
                  <a:pt x="348195" y="938085"/>
                </a:lnTo>
                <a:lnTo>
                  <a:pt x="348195" y="935202"/>
                </a:lnTo>
                <a:lnTo>
                  <a:pt x="348195" y="932319"/>
                </a:lnTo>
                <a:close/>
              </a:path>
              <a:path w="1219200" h="1295400">
                <a:moveTo>
                  <a:pt x="348195" y="845324"/>
                </a:moveTo>
                <a:lnTo>
                  <a:pt x="329323" y="826452"/>
                </a:lnTo>
                <a:lnTo>
                  <a:pt x="323545" y="826452"/>
                </a:lnTo>
                <a:lnTo>
                  <a:pt x="304673" y="845324"/>
                </a:lnTo>
                <a:lnTo>
                  <a:pt x="304673" y="851090"/>
                </a:lnTo>
                <a:lnTo>
                  <a:pt x="323545" y="869950"/>
                </a:lnTo>
                <a:lnTo>
                  <a:pt x="329323" y="869950"/>
                </a:lnTo>
                <a:lnTo>
                  <a:pt x="348195" y="851090"/>
                </a:lnTo>
                <a:lnTo>
                  <a:pt x="348195" y="848207"/>
                </a:lnTo>
                <a:lnTo>
                  <a:pt x="348195" y="845324"/>
                </a:lnTo>
                <a:close/>
              </a:path>
              <a:path w="1219200" h="1295400">
                <a:moveTo>
                  <a:pt x="348195" y="758329"/>
                </a:moveTo>
                <a:lnTo>
                  <a:pt x="329323" y="739457"/>
                </a:lnTo>
                <a:lnTo>
                  <a:pt x="323545" y="739457"/>
                </a:lnTo>
                <a:lnTo>
                  <a:pt x="304673" y="758329"/>
                </a:lnTo>
                <a:lnTo>
                  <a:pt x="304673" y="764095"/>
                </a:lnTo>
                <a:lnTo>
                  <a:pt x="323545" y="782955"/>
                </a:lnTo>
                <a:lnTo>
                  <a:pt x="329323" y="782955"/>
                </a:lnTo>
                <a:lnTo>
                  <a:pt x="348195" y="764095"/>
                </a:lnTo>
                <a:lnTo>
                  <a:pt x="348195" y="761212"/>
                </a:lnTo>
                <a:lnTo>
                  <a:pt x="348195" y="758329"/>
                </a:lnTo>
                <a:close/>
              </a:path>
              <a:path w="1219200" h="1295400">
                <a:moveTo>
                  <a:pt x="478764" y="761212"/>
                </a:moveTo>
                <a:lnTo>
                  <a:pt x="477050" y="752767"/>
                </a:lnTo>
                <a:lnTo>
                  <a:pt x="472376" y="745845"/>
                </a:lnTo>
                <a:lnTo>
                  <a:pt x="465455" y="741172"/>
                </a:lnTo>
                <a:lnTo>
                  <a:pt x="457009" y="739457"/>
                </a:lnTo>
                <a:lnTo>
                  <a:pt x="413486" y="739457"/>
                </a:lnTo>
                <a:lnTo>
                  <a:pt x="405028" y="741172"/>
                </a:lnTo>
                <a:lnTo>
                  <a:pt x="398106" y="745845"/>
                </a:lnTo>
                <a:lnTo>
                  <a:pt x="393433" y="752767"/>
                </a:lnTo>
                <a:lnTo>
                  <a:pt x="391718" y="761212"/>
                </a:lnTo>
                <a:lnTo>
                  <a:pt x="393433" y="769658"/>
                </a:lnTo>
                <a:lnTo>
                  <a:pt x="398106" y="776566"/>
                </a:lnTo>
                <a:lnTo>
                  <a:pt x="405028" y="781240"/>
                </a:lnTo>
                <a:lnTo>
                  <a:pt x="413486" y="782955"/>
                </a:lnTo>
                <a:lnTo>
                  <a:pt x="457009" y="782955"/>
                </a:lnTo>
                <a:lnTo>
                  <a:pt x="465455" y="781240"/>
                </a:lnTo>
                <a:lnTo>
                  <a:pt x="472376" y="776566"/>
                </a:lnTo>
                <a:lnTo>
                  <a:pt x="477050" y="769658"/>
                </a:lnTo>
                <a:lnTo>
                  <a:pt x="478764" y="761212"/>
                </a:lnTo>
                <a:close/>
              </a:path>
              <a:path w="1219200" h="1295400">
                <a:moveTo>
                  <a:pt x="652856" y="935202"/>
                </a:moveTo>
                <a:lnTo>
                  <a:pt x="651141" y="926757"/>
                </a:lnTo>
                <a:lnTo>
                  <a:pt x="646468" y="919835"/>
                </a:lnTo>
                <a:lnTo>
                  <a:pt x="639546" y="915162"/>
                </a:lnTo>
                <a:lnTo>
                  <a:pt x="631101" y="913447"/>
                </a:lnTo>
                <a:lnTo>
                  <a:pt x="413486" y="913447"/>
                </a:lnTo>
                <a:lnTo>
                  <a:pt x="405028" y="915162"/>
                </a:lnTo>
                <a:lnTo>
                  <a:pt x="398106" y="919835"/>
                </a:lnTo>
                <a:lnTo>
                  <a:pt x="393433" y="926757"/>
                </a:lnTo>
                <a:lnTo>
                  <a:pt x="391718" y="935202"/>
                </a:lnTo>
                <a:lnTo>
                  <a:pt x="393433" y="943648"/>
                </a:lnTo>
                <a:lnTo>
                  <a:pt x="398106" y="950556"/>
                </a:lnTo>
                <a:lnTo>
                  <a:pt x="405028" y="955230"/>
                </a:lnTo>
                <a:lnTo>
                  <a:pt x="413486" y="956945"/>
                </a:lnTo>
                <a:lnTo>
                  <a:pt x="631101" y="956945"/>
                </a:lnTo>
                <a:lnTo>
                  <a:pt x="639546" y="955230"/>
                </a:lnTo>
                <a:lnTo>
                  <a:pt x="646468" y="950556"/>
                </a:lnTo>
                <a:lnTo>
                  <a:pt x="651141" y="943648"/>
                </a:lnTo>
                <a:lnTo>
                  <a:pt x="652856" y="935202"/>
                </a:lnTo>
                <a:close/>
              </a:path>
              <a:path w="1219200" h="1295400">
                <a:moveTo>
                  <a:pt x="652856" y="848207"/>
                </a:moveTo>
                <a:lnTo>
                  <a:pt x="651141" y="839762"/>
                </a:lnTo>
                <a:lnTo>
                  <a:pt x="646468" y="832840"/>
                </a:lnTo>
                <a:lnTo>
                  <a:pt x="639546" y="828167"/>
                </a:lnTo>
                <a:lnTo>
                  <a:pt x="631101" y="826452"/>
                </a:lnTo>
                <a:lnTo>
                  <a:pt x="413486" y="826452"/>
                </a:lnTo>
                <a:lnTo>
                  <a:pt x="405028" y="828167"/>
                </a:lnTo>
                <a:lnTo>
                  <a:pt x="398106" y="832840"/>
                </a:lnTo>
                <a:lnTo>
                  <a:pt x="393433" y="839762"/>
                </a:lnTo>
                <a:lnTo>
                  <a:pt x="391718" y="848207"/>
                </a:lnTo>
                <a:lnTo>
                  <a:pt x="393433" y="856653"/>
                </a:lnTo>
                <a:lnTo>
                  <a:pt x="398106" y="863561"/>
                </a:lnTo>
                <a:lnTo>
                  <a:pt x="405028" y="868235"/>
                </a:lnTo>
                <a:lnTo>
                  <a:pt x="413486" y="869950"/>
                </a:lnTo>
                <a:lnTo>
                  <a:pt x="631101" y="869950"/>
                </a:lnTo>
                <a:lnTo>
                  <a:pt x="639546" y="868235"/>
                </a:lnTo>
                <a:lnTo>
                  <a:pt x="646468" y="863561"/>
                </a:lnTo>
                <a:lnTo>
                  <a:pt x="651141" y="856653"/>
                </a:lnTo>
                <a:lnTo>
                  <a:pt x="652856" y="848207"/>
                </a:lnTo>
                <a:close/>
              </a:path>
              <a:path w="1219200" h="1295400">
                <a:moveTo>
                  <a:pt x="914006" y="848207"/>
                </a:moveTo>
                <a:lnTo>
                  <a:pt x="912291" y="839762"/>
                </a:lnTo>
                <a:lnTo>
                  <a:pt x="907605" y="832840"/>
                </a:lnTo>
                <a:lnTo>
                  <a:pt x="900696" y="828167"/>
                </a:lnTo>
                <a:lnTo>
                  <a:pt x="892238" y="826452"/>
                </a:lnTo>
                <a:lnTo>
                  <a:pt x="718146" y="826452"/>
                </a:lnTo>
                <a:lnTo>
                  <a:pt x="709701" y="828167"/>
                </a:lnTo>
                <a:lnTo>
                  <a:pt x="702779" y="832840"/>
                </a:lnTo>
                <a:lnTo>
                  <a:pt x="698106" y="839762"/>
                </a:lnTo>
                <a:lnTo>
                  <a:pt x="696379" y="848207"/>
                </a:lnTo>
                <a:lnTo>
                  <a:pt x="698106" y="856653"/>
                </a:lnTo>
                <a:lnTo>
                  <a:pt x="702779" y="863561"/>
                </a:lnTo>
                <a:lnTo>
                  <a:pt x="709701" y="868235"/>
                </a:lnTo>
                <a:lnTo>
                  <a:pt x="718146" y="869950"/>
                </a:lnTo>
                <a:lnTo>
                  <a:pt x="892238" y="869950"/>
                </a:lnTo>
                <a:lnTo>
                  <a:pt x="900696" y="868235"/>
                </a:lnTo>
                <a:lnTo>
                  <a:pt x="907605" y="863561"/>
                </a:lnTo>
                <a:lnTo>
                  <a:pt x="912291" y="856653"/>
                </a:lnTo>
                <a:lnTo>
                  <a:pt x="914006" y="848207"/>
                </a:lnTo>
                <a:close/>
              </a:path>
              <a:path w="1219200" h="1295400">
                <a:moveTo>
                  <a:pt x="1218666" y="520700"/>
                </a:moveTo>
                <a:lnTo>
                  <a:pt x="1212443" y="469900"/>
                </a:lnTo>
                <a:lnTo>
                  <a:pt x="1194866" y="431800"/>
                </a:lnTo>
                <a:lnTo>
                  <a:pt x="1175143" y="404215"/>
                </a:lnTo>
                <a:lnTo>
                  <a:pt x="1175143" y="520700"/>
                </a:lnTo>
                <a:lnTo>
                  <a:pt x="1168730" y="558800"/>
                </a:lnTo>
                <a:lnTo>
                  <a:pt x="1150797" y="596900"/>
                </a:lnTo>
                <a:lnTo>
                  <a:pt x="1123276" y="622300"/>
                </a:lnTo>
                <a:lnTo>
                  <a:pt x="1088097" y="635000"/>
                </a:lnTo>
                <a:lnTo>
                  <a:pt x="1088097" y="495300"/>
                </a:lnTo>
                <a:lnTo>
                  <a:pt x="1082941" y="469900"/>
                </a:lnTo>
                <a:lnTo>
                  <a:pt x="1068920" y="444500"/>
                </a:lnTo>
                <a:lnTo>
                  <a:pt x="1048156" y="431800"/>
                </a:lnTo>
                <a:lnTo>
                  <a:pt x="1044575" y="431800"/>
                </a:lnTo>
                <a:lnTo>
                  <a:pt x="1044575" y="495300"/>
                </a:lnTo>
                <a:lnTo>
                  <a:pt x="1044575" y="1054100"/>
                </a:lnTo>
                <a:lnTo>
                  <a:pt x="1042860" y="1066800"/>
                </a:lnTo>
                <a:lnTo>
                  <a:pt x="1038186" y="1079500"/>
                </a:lnTo>
                <a:lnTo>
                  <a:pt x="748334" y="1079500"/>
                </a:lnTo>
                <a:lnTo>
                  <a:pt x="748334" y="1130300"/>
                </a:lnTo>
                <a:lnTo>
                  <a:pt x="732561" y="1155700"/>
                </a:lnTo>
                <a:lnTo>
                  <a:pt x="728751" y="1168400"/>
                </a:lnTo>
                <a:lnTo>
                  <a:pt x="489915" y="1168400"/>
                </a:lnTo>
                <a:lnTo>
                  <a:pt x="486105" y="1155700"/>
                </a:lnTo>
                <a:lnTo>
                  <a:pt x="470331" y="1130300"/>
                </a:lnTo>
                <a:lnTo>
                  <a:pt x="748334" y="1130300"/>
                </a:lnTo>
                <a:lnTo>
                  <a:pt x="748334" y="1079500"/>
                </a:lnTo>
                <a:lnTo>
                  <a:pt x="180492" y="1079500"/>
                </a:lnTo>
                <a:lnTo>
                  <a:pt x="175818" y="1066800"/>
                </a:lnTo>
                <a:lnTo>
                  <a:pt x="174104" y="1054100"/>
                </a:lnTo>
                <a:lnTo>
                  <a:pt x="174104" y="635000"/>
                </a:lnTo>
                <a:lnTo>
                  <a:pt x="174104" y="495300"/>
                </a:lnTo>
                <a:lnTo>
                  <a:pt x="175818" y="482600"/>
                </a:lnTo>
                <a:lnTo>
                  <a:pt x="180492" y="482600"/>
                </a:lnTo>
                <a:lnTo>
                  <a:pt x="187413" y="469900"/>
                </a:lnTo>
                <a:lnTo>
                  <a:pt x="522287" y="469900"/>
                </a:lnTo>
                <a:lnTo>
                  <a:pt x="522287" y="520700"/>
                </a:lnTo>
                <a:lnTo>
                  <a:pt x="522287" y="558800"/>
                </a:lnTo>
                <a:lnTo>
                  <a:pt x="522287" y="596900"/>
                </a:lnTo>
                <a:lnTo>
                  <a:pt x="261150" y="596900"/>
                </a:lnTo>
                <a:lnTo>
                  <a:pt x="261150" y="558800"/>
                </a:lnTo>
                <a:lnTo>
                  <a:pt x="522287" y="558800"/>
                </a:lnTo>
                <a:lnTo>
                  <a:pt x="522287" y="520700"/>
                </a:lnTo>
                <a:lnTo>
                  <a:pt x="224015" y="520700"/>
                </a:lnTo>
                <a:lnTo>
                  <a:pt x="219341" y="533400"/>
                </a:lnTo>
                <a:lnTo>
                  <a:pt x="217627" y="533400"/>
                </a:lnTo>
                <a:lnTo>
                  <a:pt x="217627" y="1016000"/>
                </a:lnTo>
                <a:lnTo>
                  <a:pt x="219341" y="1028700"/>
                </a:lnTo>
                <a:lnTo>
                  <a:pt x="224015" y="1028700"/>
                </a:lnTo>
                <a:lnTo>
                  <a:pt x="230936" y="1041400"/>
                </a:lnTo>
                <a:lnTo>
                  <a:pt x="987742" y="1041400"/>
                </a:lnTo>
                <a:lnTo>
                  <a:pt x="994664" y="1028700"/>
                </a:lnTo>
                <a:lnTo>
                  <a:pt x="999337" y="1028700"/>
                </a:lnTo>
                <a:lnTo>
                  <a:pt x="1001052" y="1016000"/>
                </a:lnTo>
                <a:lnTo>
                  <a:pt x="1001052" y="990600"/>
                </a:lnTo>
                <a:lnTo>
                  <a:pt x="1001052" y="596900"/>
                </a:lnTo>
                <a:lnTo>
                  <a:pt x="1001052" y="558800"/>
                </a:lnTo>
                <a:lnTo>
                  <a:pt x="1001052" y="533400"/>
                </a:lnTo>
                <a:lnTo>
                  <a:pt x="999337" y="533400"/>
                </a:lnTo>
                <a:lnTo>
                  <a:pt x="994664" y="520700"/>
                </a:lnTo>
                <a:lnTo>
                  <a:pt x="957529" y="520700"/>
                </a:lnTo>
                <a:lnTo>
                  <a:pt x="957529" y="558800"/>
                </a:lnTo>
                <a:lnTo>
                  <a:pt x="957529" y="596900"/>
                </a:lnTo>
                <a:lnTo>
                  <a:pt x="957529" y="647700"/>
                </a:lnTo>
                <a:lnTo>
                  <a:pt x="957529" y="990600"/>
                </a:lnTo>
                <a:lnTo>
                  <a:pt x="261150" y="990600"/>
                </a:lnTo>
                <a:lnTo>
                  <a:pt x="261150" y="647700"/>
                </a:lnTo>
                <a:lnTo>
                  <a:pt x="522287" y="647700"/>
                </a:lnTo>
                <a:lnTo>
                  <a:pt x="522287" y="673100"/>
                </a:lnTo>
                <a:lnTo>
                  <a:pt x="524002" y="673100"/>
                </a:lnTo>
                <a:lnTo>
                  <a:pt x="528688" y="685800"/>
                </a:lnTo>
                <a:lnTo>
                  <a:pt x="689991" y="685800"/>
                </a:lnTo>
                <a:lnTo>
                  <a:pt x="694664" y="673100"/>
                </a:lnTo>
                <a:lnTo>
                  <a:pt x="696379" y="673100"/>
                </a:lnTo>
                <a:lnTo>
                  <a:pt x="696379" y="647700"/>
                </a:lnTo>
                <a:lnTo>
                  <a:pt x="957529" y="647700"/>
                </a:lnTo>
                <a:lnTo>
                  <a:pt x="957529" y="596900"/>
                </a:lnTo>
                <a:lnTo>
                  <a:pt x="696379" y="596900"/>
                </a:lnTo>
                <a:lnTo>
                  <a:pt x="696379" y="558800"/>
                </a:lnTo>
                <a:lnTo>
                  <a:pt x="957529" y="558800"/>
                </a:lnTo>
                <a:lnTo>
                  <a:pt x="957529" y="520700"/>
                </a:lnTo>
                <a:lnTo>
                  <a:pt x="696379" y="520700"/>
                </a:lnTo>
                <a:lnTo>
                  <a:pt x="696379" y="469900"/>
                </a:lnTo>
                <a:lnTo>
                  <a:pt x="1031265" y="469900"/>
                </a:lnTo>
                <a:lnTo>
                  <a:pt x="1038186" y="482600"/>
                </a:lnTo>
                <a:lnTo>
                  <a:pt x="1042860" y="482600"/>
                </a:lnTo>
                <a:lnTo>
                  <a:pt x="1044575" y="495300"/>
                </a:lnTo>
                <a:lnTo>
                  <a:pt x="1044575" y="431800"/>
                </a:lnTo>
                <a:lnTo>
                  <a:pt x="696379" y="431800"/>
                </a:lnTo>
                <a:lnTo>
                  <a:pt x="696379" y="381000"/>
                </a:lnTo>
                <a:lnTo>
                  <a:pt x="756767" y="381000"/>
                </a:lnTo>
                <a:lnTo>
                  <a:pt x="760044" y="368300"/>
                </a:lnTo>
                <a:lnTo>
                  <a:pt x="761568" y="368300"/>
                </a:lnTo>
                <a:lnTo>
                  <a:pt x="761301" y="355600"/>
                </a:lnTo>
                <a:lnTo>
                  <a:pt x="759231" y="355600"/>
                </a:lnTo>
                <a:lnTo>
                  <a:pt x="755408" y="342900"/>
                </a:lnTo>
                <a:lnTo>
                  <a:pt x="687412" y="276758"/>
                </a:lnTo>
                <a:lnTo>
                  <a:pt x="687412" y="342900"/>
                </a:lnTo>
                <a:lnTo>
                  <a:pt x="659257" y="342900"/>
                </a:lnTo>
                <a:lnTo>
                  <a:pt x="654583" y="355600"/>
                </a:lnTo>
                <a:lnTo>
                  <a:pt x="652856" y="368300"/>
                </a:lnTo>
                <a:lnTo>
                  <a:pt x="652856" y="647700"/>
                </a:lnTo>
                <a:lnTo>
                  <a:pt x="565810" y="647700"/>
                </a:lnTo>
                <a:lnTo>
                  <a:pt x="565810" y="596900"/>
                </a:lnTo>
                <a:lnTo>
                  <a:pt x="565810" y="558800"/>
                </a:lnTo>
                <a:lnTo>
                  <a:pt x="565810" y="469900"/>
                </a:lnTo>
                <a:lnTo>
                  <a:pt x="565810" y="368300"/>
                </a:lnTo>
                <a:lnTo>
                  <a:pt x="564095" y="355600"/>
                </a:lnTo>
                <a:lnTo>
                  <a:pt x="559422" y="342900"/>
                </a:lnTo>
                <a:lnTo>
                  <a:pt x="531266" y="342900"/>
                </a:lnTo>
                <a:lnTo>
                  <a:pt x="609333" y="266700"/>
                </a:lnTo>
                <a:lnTo>
                  <a:pt x="687412" y="342900"/>
                </a:lnTo>
                <a:lnTo>
                  <a:pt x="687412" y="276758"/>
                </a:lnTo>
                <a:lnTo>
                  <a:pt x="677075" y="266700"/>
                </a:lnTo>
                <a:lnTo>
                  <a:pt x="624840" y="215900"/>
                </a:lnTo>
                <a:lnTo>
                  <a:pt x="594106" y="215900"/>
                </a:lnTo>
                <a:lnTo>
                  <a:pt x="463537" y="342900"/>
                </a:lnTo>
                <a:lnTo>
                  <a:pt x="459676" y="355600"/>
                </a:lnTo>
                <a:lnTo>
                  <a:pt x="457542" y="355600"/>
                </a:lnTo>
                <a:lnTo>
                  <a:pt x="457263" y="368300"/>
                </a:lnTo>
                <a:lnTo>
                  <a:pt x="458914" y="368300"/>
                </a:lnTo>
                <a:lnTo>
                  <a:pt x="462445" y="381000"/>
                </a:lnTo>
                <a:lnTo>
                  <a:pt x="522566" y="381000"/>
                </a:lnTo>
                <a:lnTo>
                  <a:pt x="522566" y="431800"/>
                </a:lnTo>
                <a:lnTo>
                  <a:pt x="170510" y="431800"/>
                </a:lnTo>
                <a:lnTo>
                  <a:pt x="149758" y="444500"/>
                </a:lnTo>
                <a:lnTo>
                  <a:pt x="135724" y="469900"/>
                </a:lnTo>
                <a:lnTo>
                  <a:pt x="130581" y="495300"/>
                </a:lnTo>
                <a:lnTo>
                  <a:pt x="130581" y="635000"/>
                </a:lnTo>
                <a:lnTo>
                  <a:pt x="95402" y="622300"/>
                </a:lnTo>
                <a:lnTo>
                  <a:pt x="67881" y="596900"/>
                </a:lnTo>
                <a:lnTo>
                  <a:pt x="49936" y="558800"/>
                </a:lnTo>
                <a:lnTo>
                  <a:pt x="43535" y="520700"/>
                </a:lnTo>
                <a:lnTo>
                  <a:pt x="53797" y="469900"/>
                </a:lnTo>
                <a:lnTo>
                  <a:pt x="81788" y="419100"/>
                </a:lnTo>
                <a:lnTo>
                  <a:pt x="123291" y="393700"/>
                </a:lnTo>
                <a:lnTo>
                  <a:pt x="174104" y="381000"/>
                </a:lnTo>
                <a:lnTo>
                  <a:pt x="267944" y="381000"/>
                </a:lnTo>
                <a:lnTo>
                  <a:pt x="276110" y="368300"/>
                </a:lnTo>
                <a:lnTo>
                  <a:pt x="277202" y="368300"/>
                </a:lnTo>
                <a:lnTo>
                  <a:pt x="274751" y="355600"/>
                </a:lnTo>
                <a:lnTo>
                  <a:pt x="268833" y="342900"/>
                </a:lnTo>
                <a:lnTo>
                  <a:pt x="264579" y="317500"/>
                </a:lnTo>
                <a:lnTo>
                  <a:pt x="262013" y="292100"/>
                </a:lnTo>
                <a:lnTo>
                  <a:pt x="261150" y="279400"/>
                </a:lnTo>
                <a:lnTo>
                  <a:pt x="266026" y="228600"/>
                </a:lnTo>
                <a:lnTo>
                  <a:pt x="279996" y="177800"/>
                </a:lnTo>
                <a:lnTo>
                  <a:pt x="302107" y="139700"/>
                </a:lnTo>
                <a:lnTo>
                  <a:pt x="331368" y="101600"/>
                </a:lnTo>
                <a:lnTo>
                  <a:pt x="366814" y="76200"/>
                </a:lnTo>
                <a:lnTo>
                  <a:pt x="407466" y="50800"/>
                </a:lnTo>
                <a:lnTo>
                  <a:pt x="452361" y="38100"/>
                </a:lnTo>
                <a:lnTo>
                  <a:pt x="552411" y="38100"/>
                </a:lnTo>
                <a:lnTo>
                  <a:pt x="600964" y="63500"/>
                </a:lnTo>
                <a:lnTo>
                  <a:pt x="644677" y="88900"/>
                </a:lnTo>
                <a:lnTo>
                  <a:pt x="682066" y="114300"/>
                </a:lnTo>
                <a:lnTo>
                  <a:pt x="711619" y="165100"/>
                </a:lnTo>
                <a:lnTo>
                  <a:pt x="716216" y="165100"/>
                </a:lnTo>
                <a:lnTo>
                  <a:pt x="722299" y="177800"/>
                </a:lnTo>
                <a:lnTo>
                  <a:pt x="736638" y="177800"/>
                </a:lnTo>
                <a:lnTo>
                  <a:pt x="748157" y="165100"/>
                </a:lnTo>
                <a:lnTo>
                  <a:pt x="783437" y="165100"/>
                </a:lnTo>
                <a:lnTo>
                  <a:pt x="829665" y="177800"/>
                </a:lnTo>
                <a:lnTo>
                  <a:pt x="871245" y="190500"/>
                </a:lnTo>
                <a:lnTo>
                  <a:pt x="906487" y="215900"/>
                </a:lnTo>
                <a:lnTo>
                  <a:pt x="933729" y="254000"/>
                </a:lnTo>
                <a:lnTo>
                  <a:pt x="951293" y="292100"/>
                </a:lnTo>
                <a:lnTo>
                  <a:pt x="957529" y="342900"/>
                </a:lnTo>
                <a:lnTo>
                  <a:pt x="957249" y="355600"/>
                </a:lnTo>
                <a:lnTo>
                  <a:pt x="956437" y="355600"/>
                </a:lnTo>
                <a:lnTo>
                  <a:pt x="955890" y="368300"/>
                </a:lnTo>
                <a:lnTo>
                  <a:pt x="957795" y="368300"/>
                </a:lnTo>
                <a:lnTo>
                  <a:pt x="965962" y="381000"/>
                </a:lnTo>
                <a:lnTo>
                  <a:pt x="1044575" y="381000"/>
                </a:lnTo>
                <a:lnTo>
                  <a:pt x="1095387" y="393700"/>
                </a:lnTo>
                <a:lnTo>
                  <a:pt x="1136891" y="419100"/>
                </a:lnTo>
                <a:lnTo>
                  <a:pt x="1164882" y="469900"/>
                </a:lnTo>
                <a:lnTo>
                  <a:pt x="1175143" y="520700"/>
                </a:lnTo>
                <a:lnTo>
                  <a:pt x="1175143" y="404215"/>
                </a:lnTo>
                <a:lnTo>
                  <a:pt x="1167625" y="393700"/>
                </a:lnTo>
                <a:lnTo>
                  <a:pt x="1132382" y="368300"/>
                </a:lnTo>
                <a:lnTo>
                  <a:pt x="1090815" y="342900"/>
                </a:lnTo>
                <a:lnTo>
                  <a:pt x="1001052" y="342900"/>
                </a:lnTo>
                <a:lnTo>
                  <a:pt x="995286" y="292100"/>
                </a:lnTo>
                <a:lnTo>
                  <a:pt x="978890" y="241300"/>
                </a:lnTo>
                <a:lnTo>
                  <a:pt x="953173" y="203200"/>
                </a:lnTo>
                <a:lnTo>
                  <a:pt x="919441" y="177800"/>
                </a:lnTo>
                <a:lnTo>
                  <a:pt x="879030" y="152400"/>
                </a:lnTo>
                <a:lnTo>
                  <a:pt x="833259" y="127000"/>
                </a:lnTo>
                <a:lnTo>
                  <a:pt x="741540" y="127000"/>
                </a:lnTo>
                <a:lnTo>
                  <a:pt x="712698" y="88900"/>
                </a:lnTo>
                <a:lnTo>
                  <a:pt x="678154" y="50800"/>
                </a:lnTo>
                <a:lnTo>
                  <a:pt x="658469" y="38100"/>
                </a:lnTo>
                <a:lnTo>
                  <a:pt x="638784" y="25400"/>
                </a:lnTo>
                <a:lnTo>
                  <a:pt x="595477" y="12700"/>
                </a:lnTo>
                <a:lnTo>
                  <a:pt x="549097" y="0"/>
                </a:lnTo>
                <a:lnTo>
                  <a:pt x="454736" y="0"/>
                </a:lnTo>
                <a:lnTo>
                  <a:pt x="411251" y="12700"/>
                </a:lnTo>
                <a:lnTo>
                  <a:pt x="370687" y="25400"/>
                </a:lnTo>
                <a:lnTo>
                  <a:pt x="333616" y="50800"/>
                </a:lnTo>
                <a:lnTo>
                  <a:pt x="300621" y="76200"/>
                </a:lnTo>
                <a:lnTo>
                  <a:pt x="272313" y="114300"/>
                </a:lnTo>
                <a:lnTo>
                  <a:pt x="249275" y="152400"/>
                </a:lnTo>
                <a:lnTo>
                  <a:pt x="232079" y="190500"/>
                </a:lnTo>
                <a:lnTo>
                  <a:pt x="221335" y="228600"/>
                </a:lnTo>
                <a:lnTo>
                  <a:pt x="217627" y="279400"/>
                </a:lnTo>
                <a:lnTo>
                  <a:pt x="218084" y="292100"/>
                </a:lnTo>
                <a:lnTo>
                  <a:pt x="219494" y="304800"/>
                </a:lnTo>
                <a:lnTo>
                  <a:pt x="221869" y="330200"/>
                </a:lnTo>
                <a:lnTo>
                  <a:pt x="225247" y="342900"/>
                </a:lnTo>
                <a:lnTo>
                  <a:pt x="127863" y="342900"/>
                </a:lnTo>
                <a:lnTo>
                  <a:pt x="86283" y="368300"/>
                </a:lnTo>
                <a:lnTo>
                  <a:pt x="51041" y="393700"/>
                </a:lnTo>
                <a:lnTo>
                  <a:pt x="23799" y="431800"/>
                </a:lnTo>
                <a:lnTo>
                  <a:pt x="6235" y="469900"/>
                </a:lnTo>
                <a:lnTo>
                  <a:pt x="0" y="520700"/>
                </a:lnTo>
                <a:lnTo>
                  <a:pt x="6324" y="558800"/>
                </a:lnTo>
                <a:lnTo>
                  <a:pt x="24193" y="609600"/>
                </a:lnTo>
                <a:lnTo>
                  <a:pt x="51943" y="635000"/>
                </a:lnTo>
                <a:lnTo>
                  <a:pt x="87960" y="673100"/>
                </a:lnTo>
                <a:lnTo>
                  <a:pt x="130581" y="685800"/>
                </a:lnTo>
                <a:lnTo>
                  <a:pt x="130581" y="1066800"/>
                </a:lnTo>
                <a:lnTo>
                  <a:pt x="131940" y="1079500"/>
                </a:lnTo>
                <a:lnTo>
                  <a:pt x="56845" y="1079500"/>
                </a:lnTo>
                <a:lnTo>
                  <a:pt x="49923" y="1092200"/>
                </a:lnTo>
                <a:lnTo>
                  <a:pt x="45250" y="1092200"/>
                </a:lnTo>
                <a:lnTo>
                  <a:pt x="43535" y="1104900"/>
                </a:lnTo>
                <a:lnTo>
                  <a:pt x="48717" y="1143000"/>
                </a:lnTo>
                <a:lnTo>
                  <a:pt x="63461" y="1193800"/>
                </a:lnTo>
                <a:lnTo>
                  <a:pt x="86614" y="1219200"/>
                </a:lnTo>
                <a:lnTo>
                  <a:pt x="116967" y="1257300"/>
                </a:lnTo>
                <a:lnTo>
                  <a:pt x="153327" y="1282700"/>
                </a:lnTo>
                <a:lnTo>
                  <a:pt x="194538" y="1295400"/>
                </a:lnTo>
                <a:lnTo>
                  <a:pt x="1024140" y="1295400"/>
                </a:lnTo>
                <a:lnTo>
                  <a:pt x="1065339" y="1282700"/>
                </a:lnTo>
                <a:lnTo>
                  <a:pt x="1101712" y="1257300"/>
                </a:lnTo>
                <a:lnTo>
                  <a:pt x="1132065" y="1219200"/>
                </a:lnTo>
                <a:lnTo>
                  <a:pt x="1155204" y="1193800"/>
                </a:lnTo>
                <a:lnTo>
                  <a:pt x="1169962" y="1143000"/>
                </a:lnTo>
                <a:lnTo>
                  <a:pt x="1171689" y="1130300"/>
                </a:lnTo>
                <a:lnTo>
                  <a:pt x="1175143" y="1104900"/>
                </a:lnTo>
                <a:lnTo>
                  <a:pt x="1173429" y="1092200"/>
                </a:lnTo>
                <a:lnTo>
                  <a:pt x="1168755" y="1092200"/>
                </a:lnTo>
                <a:lnTo>
                  <a:pt x="1161834" y="1079500"/>
                </a:lnTo>
                <a:lnTo>
                  <a:pt x="1129995" y="1079500"/>
                </a:lnTo>
                <a:lnTo>
                  <a:pt x="1129995" y="1130300"/>
                </a:lnTo>
                <a:lnTo>
                  <a:pt x="1117574" y="1168400"/>
                </a:lnTo>
                <a:lnTo>
                  <a:pt x="1094371" y="1206500"/>
                </a:lnTo>
                <a:lnTo>
                  <a:pt x="1062304" y="1231900"/>
                </a:lnTo>
                <a:lnTo>
                  <a:pt x="1023289" y="1244600"/>
                </a:lnTo>
                <a:lnTo>
                  <a:pt x="979284" y="1257300"/>
                </a:lnTo>
                <a:lnTo>
                  <a:pt x="239382" y="1257300"/>
                </a:lnTo>
                <a:lnTo>
                  <a:pt x="195275" y="1244600"/>
                </a:lnTo>
                <a:lnTo>
                  <a:pt x="156260" y="1231900"/>
                </a:lnTo>
                <a:lnTo>
                  <a:pt x="124218" y="1206500"/>
                </a:lnTo>
                <a:lnTo>
                  <a:pt x="101066" y="1168400"/>
                </a:lnTo>
                <a:lnTo>
                  <a:pt x="88684" y="1130300"/>
                </a:lnTo>
                <a:lnTo>
                  <a:pt x="421919" y="1130300"/>
                </a:lnTo>
                <a:lnTo>
                  <a:pt x="447484" y="1181100"/>
                </a:lnTo>
                <a:lnTo>
                  <a:pt x="457809" y="1193800"/>
                </a:lnTo>
                <a:lnTo>
                  <a:pt x="471525" y="1206500"/>
                </a:lnTo>
                <a:lnTo>
                  <a:pt x="747598" y="1206500"/>
                </a:lnTo>
                <a:lnTo>
                  <a:pt x="761377" y="1193800"/>
                </a:lnTo>
                <a:lnTo>
                  <a:pt x="771740" y="1181100"/>
                </a:lnTo>
                <a:lnTo>
                  <a:pt x="778129" y="1168400"/>
                </a:lnTo>
                <a:lnTo>
                  <a:pt x="797306" y="1130300"/>
                </a:lnTo>
                <a:lnTo>
                  <a:pt x="1129995" y="1130300"/>
                </a:lnTo>
                <a:lnTo>
                  <a:pt x="1129995" y="1079500"/>
                </a:lnTo>
                <a:lnTo>
                  <a:pt x="1086739" y="1079500"/>
                </a:lnTo>
                <a:lnTo>
                  <a:pt x="1088097" y="1066800"/>
                </a:lnTo>
                <a:lnTo>
                  <a:pt x="1088097" y="685800"/>
                </a:lnTo>
                <a:lnTo>
                  <a:pt x="1130719" y="673100"/>
                </a:lnTo>
                <a:lnTo>
                  <a:pt x="1166723" y="635000"/>
                </a:lnTo>
                <a:lnTo>
                  <a:pt x="1194485" y="609600"/>
                </a:lnTo>
                <a:lnTo>
                  <a:pt x="1212354" y="558800"/>
                </a:lnTo>
                <a:lnTo>
                  <a:pt x="1218666" y="5207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03108" y="781613"/>
            <a:ext cx="1671955" cy="680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00" spc="-250" dirty="0">
                <a:solidFill>
                  <a:srgbClr val="5CE1E6"/>
                </a:solidFill>
              </a:rPr>
              <a:t>S</a:t>
            </a:r>
            <a:r>
              <a:rPr sz="4300" spc="45" dirty="0">
                <a:solidFill>
                  <a:srgbClr val="5CE1E6"/>
                </a:solidFill>
              </a:rPr>
              <a:t>c</a:t>
            </a:r>
            <a:r>
              <a:rPr sz="4300" spc="80" dirty="0">
                <a:solidFill>
                  <a:srgbClr val="5CE1E6"/>
                </a:solidFill>
              </a:rPr>
              <a:t>o</a:t>
            </a:r>
            <a:r>
              <a:rPr sz="4300" spc="50" dirty="0">
                <a:solidFill>
                  <a:srgbClr val="5CE1E6"/>
                </a:solidFill>
              </a:rPr>
              <a:t>p</a:t>
            </a:r>
            <a:r>
              <a:rPr sz="4300" spc="105" dirty="0">
                <a:solidFill>
                  <a:srgbClr val="5CE1E6"/>
                </a:solidFill>
              </a:rPr>
              <a:t>e</a:t>
            </a:r>
            <a:endParaRPr sz="4300"/>
          </a:p>
        </p:txBody>
      </p:sp>
      <p:sp>
        <p:nvSpPr>
          <p:cNvPr id="13" name="object 13"/>
          <p:cNvSpPr txBox="1"/>
          <p:nvPr/>
        </p:nvSpPr>
        <p:spPr>
          <a:xfrm>
            <a:off x="615808" y="1956712"/>
            <a:ext cx="8528685" cy="2218690"/>
          </a:xfrm>
          <a:prstGeom prst="rect">
            <a:avLst/>
          </a:prstGeom>
        </p:spPr>
        <p:txBody>
          <a:bodyPr vert="horz" wrap="square" lIns="0" tIns="138430" rIns="0" bIns="0" rtlCol="0">
            <a:spAutoFit/>
          </a:bodyPr>
          <a:lstStyle/>
          <a:p>
            <a:pPr marL="1995805" marR="572135">
              <a:lnSpc>
                <a:spcPct val="115399"/>
              </a:lnSpc>
              <a:spcBef>
                <a:spcPts val="1090"/>
              </a:spcBef>
            </a:pPr>
            <a:r>
              <a:rPr sz="2600" spc="40" dirty="0">
                <a:latin typeface="Lucida Sans Unicode"/>
                <a:cs typeface="Lucida Sans Unicode"/>
              </a:rPr>
              <a:t>Developing</a:t>
            </a:r>
            <a:r>
              <a:rPr sz="2600" spc="-130" dirty="0">
                <a:latin typeface="Lucida Sans Unicode"/>
                <a:cs typeface="Lucida Sans Unicode"/>
              </a:rPr>
              <a:t> </a:t>
            </a:r>
            <a:r>
              <a:rPr sz="2600" spc="320" dirty="0">
                <a:latin typeface="Lucida Sans Unicode"/>
                <a:cs typeface="Lucida Sans Unicode"/>
              </a:rPr>
              <a:t>a</a:t>
            </a:r>
            <a:r>
              <a:rPr sz="2600" spc="-125" dirty="0">
                <a:latin typeface="Lucida Sans Unicode"/>
                <a:cs typeface="Lucida Sans Unicode"/>
              </a:rPr>
              <a:t> </a:t>
            </a:r>
            <a:r>
              <a:rPr sz="2600" dirty="0">
                <a:latin typeface="Lucida Sans Unicode"/>
                <a:cs typeface="Lucida Sans Unicode"/>
              </a:rPr>
              <a:t>user-friendly</a:t>
            </a:r>
            <a:r>
              <a:rPr sz="2600" spc="-125" dirty="0">
                <a:latin typeface="Lucida Sans Unicode"/>
                <a:cs typeface="Lucida Sans Unicode"/>
              </a:rPr>
              <a:t> </a:t>
            </a:r>
            <a:r>
              <a:rPr sz="2600" spc="60" dirty="0">
                <a:latin typeface="Lucida Sans Unicode"/>
                <a:cs typeface="Lucida Sans Unicode"/>
              </a:rPr>
              <a:t>interface </a:t>
            </a:r>
            <a:r>
              <a:rPr sz="2600" spc="-810" dirty="0">
                <a:latin typeface="Lucida Sans Unicode"/>
                <a:cs typeface="Lucida Sans Unicode"/>
              </a:rPr>
              <a:t> </a:t>
            </a:r>
            <a:r>
              <a:rPr sz="2600" spc="75" dirty="0">
                <a:latin typeface="Lucida Sans Unicode"/>
                <a:cs typeface="Lucida Sans Unicode"/>
              </a:rPr>
              <a:t>that </a:t>
            </a:r>
            <a:r>
              <a:rPr sz="2600" spc="50" dirty="0">
                <a:latin typeface="Lucida Sans Unicode"/>
                <a:cs typeface="Lucida Sans Unicode"/>
              </a:rPr>
              <a:t>allows </a:t>
            </a:r>
            <a:r>
              <a:rPr sz="2600" spc="100" dirty="0">
                <a:latin typeface="Lucida Sans Unicode"/>
                <a:cs typeface="Lucida Sans Unicode"/>
              </a:rPr>
              <a:t>healthcare </a:t>
            </a:r>
            <a:r>
              <a:rPr sz="2600" spc="30" dirty="0">
                <a:latin typeface="Lucida Sans Unicode"/>
                <a:cs typeface="Lucida Sans Unicode"/>
              </a:rPr>
              <a:t>providers </a:t>
            </a:r>
            <a:r>
              <a:rPr sz="2600" spc="15" dirty="0">
                <a:latin typeface="Lucida Sans Unicode"/>
                <a:cs typeface="Lucida Sans Unicode"/>
              </a:rPr>
              <a:t>to </a:t>
            </a:r>
            <a:r>
              <a:rPr sz="2600" spc="20" dirty="0">
                <a:latin typeface="Lucida Sans Unicode"/>
                <a:cs typeface="Lucida Sans Unicode"/>
              </a:rPr>
              <a:t> </a:t>
            </a:r>
            <a:r>
              <a:rPr sz="2600" spc="10" dirty="0">
                <a:latin typeface="Lucida Sans Unicode"/>
                <a:cs typeface="Lucida Sans Unicode"/>
              </a:rPr>
              <a:t>input</a:t>
            </a:r>
            <a:r>
              <a:rPr sz="2600" spc="-140" dirty="0">
                <a:latin typeface="Lucida Sans Unicode"/>
                <a:cs typeface="Lucida Sans Unicode"/>
              </a:rPr>
              <a:t> </a:t>
            </a:r>
            <a:r>
              <a:rPr sz="2600" spc="65" dirty="0">
                <a:latin typeface="Lucida Sans Unicode"/>
                <a:cs typeface="Lucida Sans Unicode"/>
              </a:rPr>
              <a:t>patient</a:t>
            </a:r>
            <a:r>
              <a:rPr sz="2600" spc="-140" dirty="0">
                <a:latin typeface="Lucida Sans Unicode"/>
                <a:cs typeface="Lucida Sans Unicode"/>
              </a:rPr>
              <a:t> </a:t>
            </a:r>
            <a:r>
              <a:rPr sz="2600" spc="180" dirty="0">
                <a:latin typeface="Lucida Sans Unicode"/>
                <a:cs typeface="Lucida Sans Unicode"/>
              </a:rPr>
              <a:t>data</a:t>
            </a:r>
            <a:r>
              <a:rPr sz="2600" spc="-140" dirty="0">
                <a:latin typeface="Lucida Sans Unicode"/>
                <a:cs typeface="Lucida Sans Unicode"/>
              </a:rPr>
              <a:t> </a:t>
            </a:r>
            <a:r>
              <a:rPr sz="2600" spc="160" dirty="0">
                <a:latin typeface="Lucida Sans Unicode"/>
                <a:cs typeface="Lucida Sans Unicode"/>
              </a:rPr>
              <a:t>and</a:t>
            </a:r>
            <a:r>
              <a:rPr sz="2600" spc="-135" dirty="0">
                <a:latin typeface="Lucida Sans Unicode"/>
                <a:cs typeface="Lucida Sans Unicode"/>
              </a:rPr>
              <a:t> </a:t>
            </a:r>
            <a:r>
              <a:rPr sz="2600" spc="65" dirty="0">
                <a:latin typeface="Lucida Sans Unicode"/>
                <a:cs typeface="Lucida Sans Unicode"/>
              </a:rPr>
              <a:t>obtain</a:t>
            </a:r>
            <a:r>
              <a:rPr sz="2600" spc="-140" dirty="0">
                <a:latin typeface="Lucida Sans Unicode"/>
                <a:cs typeface="Lucida Sans Unicode"/>
              </a:rPr>
              <a:t> </a:t>
            </a:r>
            <a:r>
              <a:rPr sz="2600" spc="15" dirty="0">
                <a:latin typeface="Lucida Sans Unicode"/>
                <a:cs typeface="Lucida Sans Unicode"/>
              </a:rPr>
              <a:t>goiter </a:t>
            </a:r>
            <a:r>
              <a:rPr sz="2600" spc="-810" dirty="0">
                <a:latin typeface="Lucida Sans Unicode"/>
                <a:cs typeface="Lucida Sans Unicode"/>
              </a:rPr>
              <a:t> </a:t>
            </a:r>
            <a:r>
              <a:rPr sz="2600" spc="35" dirty="0">
                <a:latin typeface="Lucida Sans Unicode"/>
                <a:cs typeface="Lucida Sans Unicode"/>
              </a:rPr>
              <a:t>prediction</a:t>
            </a:r>
            <a:r>
              <a:rPr sz="2600" spc="-135" dirty="0">
                <a:latin typeface="Lucida Sans Unicode"/>
                <a:cs typeface="Lucida Sans Unicode"/>
              </a:rPr>
              <a:t> </a:t>
            </a:r>
            <a:r>
              <a:rPr sz="2600" spc="-35" dirty="0">
                <a:latin typeface="Lucida Sans Unicode"/>
                <a:cs typeface="Lucida Sans Unicode"/>
              </a:rPr>
              <a:t>results.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409575" rIns="0" bIns="0" rtlCol="0">
            <a:spAutoFit/>
          </a:bodyPr>
          <a:lstStyle/>
          <a:p>
            <a:pPr marL="1995805" marR="455295">
              <a:lnSpc>
                <a:spcPct val="115399"/>
              </a:lnSpc>
              <a:spcBef>
                <a:spcPts val="3225"/>
              </a:spcBef>
            </a:pPr>
            <a:r>
              <a:rPr spc="-5" dirty="0"/>
              <a:t>Testing</a:t>
            </a:r>
            <a:r>
              <a:rPr spc="-140" dirty="0"/>
              <a:t> </a:t>
            </a:r>
            <a:r>
              <a:rPr spc="160" dirty="0"/>
              <a:t>and</a:t>
            </a:r>
            <a:r>
              <a:rPr spc="-140" dirty="0"/>
              <a:t> </a:t>
            </a:r>
            <a:r>
              <a:rPr spc="65" dirty="0"/>
              <a:t>validating</a:t>
            </a:r>
            <a:r>
              <a:rPr spc="-135" dirty="0"/>
              <a:t> </a:t>
            </a:r>
            <a:r>
              <a:rPr spc="55" dirty="0"/>
              <a:t>the</a:t>
            </a:r>
            <a:r>
              <a:rPr spc="-140" dirty="0"/>
              <a:t> </a:t>
            </a:r>
            <a:r>
              <a:rPr spc="35" dirty="0"/>
              <a:t>prediction </a:t>
            </a:r>
            <a:r>
              <a:rPr spc="-810" dirty="0"/>
              <a:t> </a:t>
            </a:r>
            <a:r>
              <a:rPr spc="90" dirty="0"/>
              <a:t>model </a:t>
            </a:r>
            <a:r>
              <a:rPr spc="5" dirty="0"/>
              <a:t>with </a:t>
            </a:r>
            <a:r>
              <a:rPr spc="25" dirty="0"/>
              <a:t>real-world </a:t>
            </a:r>
            <a:r>
              <a:rPr spc="120" dirty="0"/>
              <a:t>medical </a:t>
            </a:r>
            <a:r>
              <a:rPr spc="180" dirty="0"/>
              <a:t>data </a:t>
            </a:r>
            <a:r>
              <a:rPr spc="-810" dirty="0"/>
              <a:t> </a:t>
            </a:r>
            <a:r>
              <a:rPr spc="15" dirty="0"/>
              <a:t>to</a:t>
            </a:r>
            <a:r>
              <a:rPr spc="-140" dirty="0"/>
              <a:t> </a:t>
            </a:r>
            <a:r>
              <a:rPr spc="55" dirty="0"/>
              <a:t>ensure</a:t>
            </a:r>
            <a:r>
              <a:rPr spc="-135" dirty="0"/>
              <a:t> </a:t>
            </a:r>
            <a:r>
              <a:rPr spc="175" dirty="0"/>
              <a:t>accuracy</a:t>
            </a:r>
            <a:r>
              <a:rPr spc="-140" dirty="0"/>
              <a:t> </a:t>
            </a:r>
            <a:r>
              <a:rPr spc="160" dirty="0"/>
              <a:t>and</a:t>
            </a:r>
            <a:r>
              <a:rPr spc="-135" dirty="0"/>
              <a:t> </a:t>
            </a:r>
            <a:r>
              <a:rPr spc="-25" dirty="0"/>
              <a:t>reliability.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A2D3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806045" y="2130209"/>
            <a:ext cx="15453360" cy="7124700"/>
            <a:chOff x="1806045" y="2130209"/>
            <a:chExt cx="15453360" cy="71247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06045" y="2130209"/>
              <a:ext cx="13277849" cy="712469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0752694" y="5335997"/>
              <a:ext cx="6506845" cy="2298065"/>
            </a:xfrm>
            <a:custGeom>
              <a:avLst/>
              <a:gdLst/>
              <a:ahLst/>
              <a:cxnLst/>
              <a:rect l="l" t="t" r="r" b="b"/>
              <a:pathLst>
                <a:path w="6506844" h="2298065">
                  <a:moveTo>
                    <a:pt x="0" y="0"/>
                  </a:moveTo>
                  <a:lnTo>
                    <a:pt x="6506604" y="0"/>
                  </a:lnTo>
                  <a:lnTo>
                    <a:pt x="6506604" y="2298022"/>
                  </a:lnTo>
                  <a:lnTo>
                    <a:pt x="0" y="22980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E1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100029" y="6001714"/>
              <a:ext cx="1219200" cy="968375"/>
            </a:xfrm>
            <a:custGeom>
              <a:avLst/>
              <a:gdLst/>
              <a:ahLst/>
              <a:cxnLst/>
              <a:rect l="l" t="t" r="r" b="b"/>
              <a:pathLst>
                <a:path w="1219200" h="968375">
                  <a:moveTo>
                    <a:pt x="229920" y="718820"/>
                  </a:moveTo>
                  <a:lnTo>
                    <a:pt x="187731" y="718820"/>
                  </a:lnTo>
                  <a:lnTo>
                    <a:pt x="187731" y="756881"/>
                  </a:lnTo>
                  <a:lnTo>
                    <a:pt x="229920" y="756881"/>
                  </a:lnTo>
                  <a:lnTo>
                    <a:pt x="229920" y="718820"/>
                  </a:lnTo>
                  <a:close/>
                </a:path>
                <a:path w="1219200" h="968375">
                  <a:moveTo>
                    <a:pt x="229920" y="549706"/>
                  </a:moveTo>
                  <a:lnTo>
                    <a:pt x="187731" y="549706"/>
                  </a:lnTo>
                  <a:lnTo>
                    <a:pt x="187731" y="587768"/>
                  </a:lnTo>
                  <a:lnTo>
                    <a:pt x="229920" y="587768"/>
                  </a:lnTo>
                  <a:lnTo>
                    <a:pt x="229920" y="549706"/>
                  </a:lnTo>
                  <a:close/>
                </a:path>
                <a:path w="1219200" h="968375">
                  <a:moveTo>
                    <a:pt x="229920" y="380593"/>
                  </a:moveTo>
                  <a:lnTo>
                    <a:pt x="187731" y="380593"/>
                  </a:lnTo>
                  <a:lnTo>
                    <a:pt x="187731" y="418655"/>
                  </a:lnTo>
                  <a:lnTo>
                    <a:pt x="229920" y="418655"/>
                  </a:lnTo>
                  <a:lnTo>
                    <a:pt x="229920" y="380593"/>
                  </a:lnTo>
                  <a:close/>
                </a:path>
                <a:path w="1219200" h="968375">
                  <a:moveTo>
                    <a:pt x="314286" y="718820"/>
                  </a:moveTo>
                  <a:lnTo>
                    <a:pt x="272110" y="718820"/>
                  </a:lnTo>
                  <a:lnTo>
                    <a:pt x="272110" y="756881"/>
                  </a:lnTo>
                  <a:lnTo>
                    <a:pt x="314286" y="756881"/>
                  </a:lnTo>
                  <a:lnTo>
                    <a:pt x="314286" y="718820"/>
                  </a:lnTo>
                  <a:close/>
                </a:path>
                <a:path w="1219200" h="968375">
                  <a:moveTo>
                    <a:pt x="314286" y="549706"/>
                  </a:moveTo>
                  <a:lnTo>
                    <a:pt x="272110" y="549706"/>
                  </a:lnTo>
                  <a:lnTo>
                    <a:pt x="272110" y="587768"/>
                  </a:lnTo>
                  <a:lnTo>
                    <a:pt x="314286" y="587768"/>
                  </a:lnTo>
                  <a:lnTo>
                    <a:pt x="314286" y="549706"/>
                  </a:lnTo>
                  <a:close/>
                </a:path>
                <a:path w="1219200" h="968375">
                  <a:moveTo>
                    <a:pt x="314286" y="380593"/>
                  </a:moveTo>
                  <a:lnTo>
                    <a:pt x="272110" y="380593"/>
                  </a:lnTo>
                  <a:lnTo>
                    <a:pt x="272110" y="418655"/>
                  </a:lnTo>
                  <a:lnTo>
                    <a:pt x="314286" y="418655"/>
                  </a:lnTo>
                  <a:lnTo>
                    <a:pt x="314286" y="380593"/>
                  </a:lnTo>
                  <a:close/>
                </a:path>
                <a:path w="1219200" h="968375">
                  <a:moveTo>
                    <a:pt x="398665" y="718820"/>
                  </a:moveTo>
                  <a:lnTo>
                    <a:pt x="356476" y="718820"/>
                  </a:lnTo>
                  <a:lnTo>
                    <a:pt x="356476" y="756881"/>
                  </a:lnTo>
                  <a:lnTo>
                    <a:pt x="398665" y="756881"/>
                  </a:lnTo>
                  <a:lnTo>
                    <a:pt x="398665" y="718820"/>
                  </a:lnTo>
                  <a:close/>
                </a:path>
                <a:path w="1219200" h="968375">
                  <a:moveTo>
                    <a:pt x="398665" y="549706"/>
                  </a:moveTo>
                  <a:lnTo>
                    <a:pt x="356476" y="549706"/>
                  </a:lnTo>
                  <a:lnTo>
                    <a:pt x="356476" y="587768"/>
                  </a:lnTo>
                  <a:lnTo>
                    <a:pt x="398665" y="587768"/>
                  </a:lnTo>
                  <a:lnTo>
                    <a:pt x="398665" y="549706"/>
                  </a:lnTo>
                  <a:close/>
                </a:path>
                <a:path w="1219200" h="968375">
                  <a:moveTo>
                    <a:pt x="398665" y="380593"/>
                  </a:moveTo>
                  <a:lnTo>
                    <a:pt x="356476" y="380593"/>
                  </a:lnTo>
                  <a:lnTo>
                    <a:pt x="356476" y="418655"/>
                  </a:lnTo>
                  <a:lnTo>
                    <a:pt x="398665" y="418655"/>
                  </a:lnTo>
                  <a:lnTo>
                    <a:pt x="398665" y="380593"/>
                  </a:lnTo>
                  <a:close/>
                </a:path>
                <a:path w="1219200" h="968375">
                  <a:moveTo>
                    <a:pt x="586409" y="222034"/>
                  </a:moveTo>
                  <a:lnTo>
                    <a:pt x="577799" y="192659"/>
                  </a:lnTo>
                  <a:lnTo>
                    <a:pt x="553758" y="167640"/>
                  </a:lnTo>
                  <a:lnTo>
                    <a:pt x="548436" y="164668"/>
                  </a:lnTo>
                  <a:lnTo>
                    <a:pt x="548436" y="222021"/>
                  </a:lnTo>
                  <a:lnTo>
                    <a:pt x="548436" y="279400"/>
                  </a:lnTo>
                  <a:lnTo>
                    <a:pt x="548436" y="729361"/>
                  </a:lnTo>
                  <a:lnTo>
                    <a:pt x="540346" y="745312"/>
                  </a:lnTo>
                  <a:lnTo>
                    <a:pt x="479234" y="777671"/>
                  </a:lnTo>
                  <a:lnTo>
                    <a:pt x="428612" y="790867"/>
                  </a:lnTo>
                  <a:lnTo>
                    <a:pt x="366204" y="799960"/>
                  </a:lnTo>
                  <a:lnTo>
                    <a:pt x="293204" y="803351"/>
                  </a:lnTo>
                  <a:lnTo>
                    <a:pt x="220192" y="799960"/>
                  </a:lnTo>
                  <a:lnTo>
                    <a:pt x="157772" y="790867"/>
                  </a:lnTo>
                  <a:lnTo>
                    <a:pt x="107149" y="777671"/>
                  </a:lnTo>
                  <a:lnTo>
                    <a:pt x="69507" y="761949"/>
                  </a:lnTo>
                  <a:lnTo>
                    <a:pt x="37960" y="729361"/>
                  </a:lnTo>
                  <a:lnTo>
                    <a:pt x="37960" y="617613"/>
                  </a:lnTo>
                  <a:lnTo>
                    <a:pt x="69519" y="635228"/>
                  </a:lnTo>
                  <a:lnTo>
                    <a:pt x="116624" y="651357"/>
                  </a:lnTo>
                  <a:lnTo>
                    <a:pt x="171348" y="662952"/>
                  </a:lnTo>
                  <a:lnTo>
                    <a:pt x="231076" y="669963"/>
                  </a:lnTo>
                  <a:lnTo>
                    <a:pt x="293204" y="672299"/>
                  </a:lnTo>
                  <a:lnTo>
                    <a:pt x="355320" y="669963"/>
                  </a:lnTo>
                  <a:lnTo>
                    <a:pt x="415036" y="662952"/>
                  </a:lnTo>
                  <a:lnTo>
                    <a:pt x="469760" y="651357"/>
                  </a:lnTo>
                  <a:lnTo>
                    <a:pt x="516877" y="635228"/>
                  </a:lnTo>
                  <a:lnTo>
                    <a:pt x="548436" y="617613"/>
                  </a:lnTo>
                  <a:lnTo>
                    <a:pt x="548436" y="560247"/>
                  </a:lnTo>
                  <a:lnTo>
                    <a:pt x="540346" y="576199"/>
                  </a:lnTo>
                  <a:lnTo>
                    <a:pt x="516877" y="592836"/>
                  </a:lnTo>
                  <a:lnTo>
                    <a:pt x="479234" y="608558"/>
                  </a:lnTo>
                  <a:lnTo>
                    <a:pt x="428612" y="621766"/>
                  </a:lnTo>
                  <a:lnTo>
                    <a:pt x="366204" y="630859"/>
                  </a:lnTo>
                  <a:lnTo>
                    <a:pt x="293204" y="634250"/>
                  </a:lnTo>
                  <a:lnTo>
                    <a:pt x="220192" y="630859"/>
                  </a:lnTo>
                  <a:lnTo>
                    <a:pt x="157772" y="621766"/>
                  </a:lnTo>
                  <a:lnTo>
                    <a:pt x="107149" y="608558"/>
                  </a:lnTo>
                  <a:lnTo>
                    <a:pt x="69507" y="592836"/>
                  </a:lnTo>
                  <a:lnTo>
                    <a:pt x="37960" y="560247"/>
                  </a:lnTo>
                  <a:lnTo>
                    <a:pt x="37960" y="448513"/>
                  </a:lnTo>
                  <a:lnTo>
                    <a:pt x="69519" y="466128"/>
                  </a:lnTo>
                  <a:lnTo>
                    <a:pt x="116624" y="482257"/>
                  </a:lnTo>
                  <a:lnTo>
                    <a:pt x="171348" y="493852"/>
                  </a:lnTo>
                  <a:lnTo>
                    <a:pt x="231076" y="500849"/>
                  </a:lnTo>
                  <a:lnTo>
                    <a:pt x="293204" y="503199"/>
                  </a:lnTo>
                  <a:lnTo>
                    <a:pt x="355320" y="500849"/>
                  </a:lnTo>
                  <a:lnTo>
                    <a:pt x="415036" y="493852"/>
                  </a:lnTo>
                  <a:lnTo>
                    <a:pt x="469760" y="482257"/>
                  </a:lnTo>
                  <a:lnTo>
                    <a:pt x="516877" y="466128"/>
                  </a:lnTo>
                  <a:lnTo>
                    <a:pt x="548436" y="448513"/>
                  </a:lnTo>
                  <a:lnTo>
                    <a:pt x="548436" y="391134"/>
                  </a:lnTo>
                  <a:lnTo>
                    <a:pt x="540346" y="407098"/>
                  </a:lnTo>
                  <a:lnTo>
                    <a:pt x="516877" y="423735"/>
                  </a:lnTo>
                  <a:lnTo>
                    <a:pt x="479234" y="439458"/>
                  </a:lnTo>
                  <a:lnTo>
                    <a:pt x="428612" y="452653"/>
                  </a:lnTo>
                  <a:lnTo>
                    <a:pt x="366204" y="461746"/>
                  </a:lnTo>
                  <a:lnTo>
                    <a:pt x="293204" y="465137"/>
                  </a:lnTo>
                  <a:lnTo>
                    <a:pt x="220192" y="461746"/>
                  </a:lnTo>
                  <a:lnTo>
                    <a:pt x="157772" y="452653"/>
                  </a:lnTo>
                  <a:lnTo>
                    <a:pt x="107149" y="439458"/>
                  </a:lnTo>
                  <a:lnTo>
                    <a:pt x="69507" y="423735"/>
                  </a:lnTo>
                  <a:lnTo>
                    <a:pt x="37960" y="391134"/>
                  </a:lnTo>
                  <a:lnTo>
                    <a:pt x="37960" y="279400"/>
                  </a:lnTo>
                  <a:lnTo>
                    <a:pt x="69519" y="297014"/>
                  </a:lnTo>
                  <a:lnTo>
                    <a:pt x="116624" y="313143"/>
                  </a:lnTo>
                  <a:lnTo>
                    <a:pt x="171348" y="324739"/>
                  </a:lnTo>
                  <a:lnTo>
                    <a:pt x="231076" y="331736"/>
                  </a:lnTo>
                  <a:lnTo>
                    <a:pt x="293204" y="334086"/>
                  </a:lnTo>
                  <a:lnTo>
                    <a:pt x="355320" y="331736"/>
                  </a:lnTo>
                  <a:lnTo>
                    <a:pt x="415036" y="324739"/>
                  </a:lnTo>
                  <a:lnTo>
                    <a:pt x="469760" y="313143"/>
                  </a:lnTo>
                  <a:lnTo>
                    <a:pt x="516877" y="297014"/>
                  </a:lnTo>
                  <a:lnTo>
                    <a:pt x="548436" y="279400"/>
                  </a:lnTo>
                  <a:lnTo>
                    <a:pt x="548436" y="222021"/>
                  </a:lnTo>
                  <a:lnTo>
                    <a:pt x="540346" y="237985"/>
                  </a:lnTo>
                  <a:lnTo>
                    <a:pt x="516877" y="254622"/>
                  </a:lnTo>
                  <a:lnTo>
                    <a:pt x="479234" y="270344"/>
                  </a:lnTo>
                  <a:lnTo>
                    <a:pt x="428612" y="283540"/>
                  </a:lnTo>
                  <a:lnTo>
                    <a:pt x="366204" y="292633"/>
                  </a:lnTo>
                  <a:lnTo>
                    <a:pt x="293204" y="296024"/>
                  </a:lnTo>
                  <a:lnTo>
                    <a:pt x="220192" y="292633"/>
                  </a:lnTo>
                  <a:lnTo>
                    <a:pt x="157772" y="283540"/>
                  </a:lnTo>
                  <a:lnTo>
                    <a:pt x="107149" y="270344"/>
                  </a:lnTo>
                  <a:lnTo>
                    <a:pt x="69507" y="254622"/>
                  </a:lnTo>
                  <a:lnTo>
                    <a:pt x="37973" y="222034"/>
                  </a:lnTo>
                  <a:lnTo>
                    <a:pt x="46050" y="206070"/>
                  </a:lnTo>
                  <a:lnTo>
                    <a:pt x="107149" y="173697"/>
                  </a:lnTo>
                  <a:lnTo>
                    <a:pt x="157772" y="160489"/>
                  </a:lnTo>
                  <a:lnTo>
                    <a:pt x="220192" y="151396"/>
                  </a:lnTo>
                  <a:lnTo>
                    <a:pt x="293204" y="148005"/>
                  </a:lnTo>
                  <a:lnTo>
                    <a:pt x="366191" y="151396"/>
                  </a:lnTo>
                  <a:lnTo>
                    <a:pt x="428599" y="160489"/>
                  </a:lnTo>
                  <a:lnTo>
                    <a:pt x="479234" y="173697"/>
                  </a:lnTo>
                  <a:lnTo>
                    <a:pt x="516877" y="189420"/>
                  </a:lnTo>
                  <a:lnTo>
                    <a:pt x="548436" y="222021"/>
                  </a:lnTo>
                  <a:lnTo>
                    <a:pt x="548436" y="164668"/>
                  </a:lnTo>
                  <a:lnTo>
                    <a:pt x="469760" y="130898"/>
                  </a:lnTo>
                  <a:lnTo>
                    <a:pt x="415036" y="119303"/>
                  </a:lnTo>
                  <a:lnTo>
                    <a:pt x="355320" y="112306"/>
                  </a:lnTo>
                  <a:lnTo>
                    <a:pt x="293204" y="109956"/>
                  </a:lnTo>
                  <a:lnTo>
                    <a:pt x="231076" y="112306"/>
                  </a:lnTo>
                  <a:lnTo>
                    <a:pt x="171348" y="119303"/>
                  </a:lnTo>
                  <a:lnTo>
                    <a:pt x="116624" y="130898"/>
                  </a:lnTo>
                  <a:lnTo>
                    <a:pt x="69519" y="147027"/>
                  </a:lnTo>
                  <a:lnTo>
                    <a:pt x="32639" y="167640"/>
                  </a:lnTo>
                  <a:lnTo>
                    <a:pt x="0" y="222021"/>
                  </a:lnTo>
                  <a:lnTo>
                    <a:pt x="0" y="391134"/>
                  </a:lnTo>
                  <a:lnTo>
                    <a:pt x="0" y="560247"/>
                  </a:lnTo>
                  <a:lnTo>
                    <a:pt x="0" y="729361"/>
                  </a:lnTo>
                  <a:lnTo>
                    <a:pt x="8597" y="758723"/>
                  </a:lnTo>
                  <a:lnTo>
                    <a:pt x="69519" y="804341"/>
                  </a:lnTo>
                  <a:lnTo>
                    <a:pt x="116624" y="820470"/>
                  </a:lnTo>
                  <a:lnTo>
                    <a:pt x="171348" y="832065"/>
                  </a:lnTo>
                  <a:lnTo>
                    <a:pt x="231076" y="839063"/>
                  </a:lnTo>
                  <a:lnTo>
                    <a:pt x="293204" y="841413"/>
                  </a:lnTo>
                  <a:lnTo>
                    <a:pt x="355320" y="839063"/>
                  </a:lnTo>
                  <a:lnTo>
                    <a:pt x="415036" y="832065"/>
                  </a:lnTo>
                  <a:lnTo>
                    <a:pt x="469760" y="820470"/>
                  </a:lnTo>
                  <a:lnTo>
                    <a:pt x="516877" y="804341"/>
                  </a:lnTo>
                  <a:lnTo>
                    <a:pt x="553758" y="783742"/>
                  </a:lnTo>
                  <a:lnTo>
                    <a:pt x="586409" y="729361"/>
                  </a:lnTo>
                  <a:lnTo>
                    <a:pt x="586409" y="560247"/>
                  </a:lnTo>
                  <a:lnTo>
                    <a:pt x="586409" y="391134"/>
                  </a:lnTo>
                  <a:lnTo>
                    <a:pt x="586409" y="222034"/>
                  </a:lnTo>
                  <a:close/>
                </a:path>
                <a:path w="1219200" h="968375">
                  <a:moveTo>
                    <a:pt x="799439" y="109639"/>
                  </a:moveTo>
                  <a:lnTo>
                    <a:pt x="696087" y="109639"/>
                  </a:lnTo>
                  <a:lnTo>
                    <a:pt x="696087" y="147777"/>
                  </a:lnTo>
                  <a:lnTo>
                    <a:pt x="696087" y="296024"/>
                  </a:lnTo>
                  <a:lnTo>
                    <a:pt x="630694" y="296024"/>
                  </a:lnTo>
                  <a:lnTo>
                    <a:pt x="630694" y="334086"/>
                  </a:lnTo>
                  <a:lnTo>
                    <a:pt x="696087" y="334086"/>
                  </a:lnTo>
                  <a:lnTo>
                    <a:pt x="696087" y="634339"/>
                  </a:lnTo>
                  <a:lnTo>
                    <a:pt x="630694" y="634339"/>
                  </a:lnTo>
                  <a:lnTo>
                    <a:pt x="630694" y="672401"/>
                  </a:lnTo>
                  <a:lnTo>
                    <a:pt x="696087" y="672401"/>
                  </a:lnTo>
                  <a:lnTo>
                    <a:pt x="696087" y="820394"/>
                  </a:lnTo>
                  <a:lnTo>
                    <a:pt x="696087" y="858545"/>
                  </a:lnTo>
                  <a:lnTo>
                    <a:pt x="799439" y="858545"/>
                  </a:lnTo>
                  <a:lnTo>
                    <a:pt x="799439" y="820394"/>
                  </a:lnTo>
                  <a:lnTo>
                    <a:pt x="734047" y="820394"/>
                  </a:lnTo>
                  <a:lnTo>
                    <a:pt x="734047" y="503237"/>
                  </a:lnTo>
                  <a:lnTo>
                    <a:pt x="799439" y="503237"/>
                  </a:lnTo>
                  <a:lnTo>
                    <a:pt x="799439" y="465188"/>
                  </a:lnTo>
                  <a:lnTo>
                    <a:pt x="734047" y="465188"/>
                  </a:lnTo>
                  <a:lnTo>
                    <a:pt x="734047" y="147777"/>
                  </a:lnTo>
                  <a:lnTo>
                    <a:pt x="799439" y="147777"/>
                  </a:lnTo>
                  <a:lnTo>
                    <a:pt x="799439" y="109639"/>
                  </a:lnTo>
                  <a:close/>
                </a:path>
                <a:path w="1219200" h="968375">
                  <a:moveTo>
                    <a:pt x="968184" y="820318"/>
                  </a:moveTo>
                  <a:lnTo>
                    <a:pt x="925995" y="820318"/>
                  </a:lnTo>
                  <a:lnTo>
                    <a:pt x="925995" y="858380"/>
                  </a:lnTo>
                  <a:lnTo>
                    <a:pt x="968184" y="858380"/>
                  </a:lnTo>
                  <a:lnTo>
                    <a:pt x="968184" y="820318"/>
                  </a:lnTo>
                  <a:close/>
                </a:path>
                <a:path w="1219200" h="968375">
                  <a:moveTo>
                    <a:pt x="968184" y="465137"/>
                  </a:moveTo>
                  <a:lnTo>
                    <a:pt x="925995" y="465137"/>
                  </a:lnTo>
                  <a:lnTo>
                    <a:pt x="925995" y="503199"/>
                  </a:lnTo>
                  <a:lnTo>
                    <a:pt x="968184" y="503199"/>
                  </a:lnTo>
                  <a:lnTo>
                    <a:pt x="968184" y="465137"/>
                  </a:lnTo>
                  <a:close/>
                </a:path>
                <a:path w="1219200" h="968375">
                  <a:moveTo>
                    <a:pt x="968184" y="109956"/>
                  </a:moveTo>
                  <a:lnTo>
                    <a:pt x="925995" y="109956"/>
                  </a:lnTo>
                  <a:lnTo>
                    <a:pt x="925995" y="148018"/>
                  </a:lnTo>
                  <a:lnTo>
                    <a:pt x="968184" y="148018"/>
                  </a:lnTo>
                  <a:lnTo>
                    <a:pt x="968184" y="109956"/>
                  </a:lnTo>
                  <a:close/>
                </a:path>
                <a:path w="1219200" h="968375">
                  <a:moveTo>
                    <a:pt x="1052563" y="820318"/>
                  </a:moveTo>
                  <a:lnTo>
                    <a:pt x="1010373" y="820318"/>
                  </a:lnTo>
                  <a:lnTo>
                    <a:pt x="1010373" y="858380"/>
                  </a:lnTo>
                  <a:lnTo>
                    <a:pt x="1052563" y="858380"/>
                  </a:lnTo>
                  <a:lnTo>
                    <a:pt x="1052563" y="820318"/>
                  </a:lnTo>
                  <a:close/>
                </a:path>
                <a:path w="1219200" h="968375">
                  <a:moveTo>
                    <a:pt x="1052563" y="465137"/>
                  </a:moveTo>
                  <a:lnTo>
                    <a:pt x="1010373" y="465137"/>
                  </a:lnTo>
                  <a:lnTo>
                    <a:pt x="1010373" y="503199"/>
                  </a:lnTo>
                  <a:lnTo>
                    <a:pt x="1052563" y="503199"/>
                  </a:lnTo>
                  <a:lnTo>
                    <a:pt x="1052563" y="465137"/>
                  </a:lnTo>
                  <a:close/>
                </a:path>
                <a:path w="1219200" h="968375">
                  <a:moveTo>
                    <a:pt x="1052563" y="109956"/>
                  </a:moveTo>
                  <a:lnTo>
                    <a:pt x="1010373" y="109956"/>
                  </a:lnTo>
                  <a:lnTo>
                    <a:pt x="1010373" y="148018"/>
                  </a:lnTo>
                  <a:lnTo>
                    <a:pt x="1052563" y="148018"/>
                  </a:lnTo>
                  <a:lnTo>
                    <a:pt x="1052563" y="109956"/>
                  </a:lnTo>
                  <a:close/>
                </a:path>
                <a:path w="1219200" h="968375">
                  <a:moveTo>
                    <a:pt x="1219085" y="749465"/>
                  </a:moveTo>
                  <a:lnTo>
                    <a:pt x="1218984" y="748436"/>
                  </a:lnTo>
                  <a:lnTo>
                    <a:pt x="1218425" y="742657"/>
                  </a:lnTo>
                  <a:lnTo>
                    <a:pt x="1216164" y="735177"/>
                  </a:lnTo>
                  <a:lnTo>
                    <a:pt x="1181227" y="710590"/>
                  </a:lnTo>
                  <a:lnTo>
                    <a:pt x="1181227" y="749973"/>
                  </a:lnTo>
                  <a:lnTo>
                    <a:pt x="1181227" y="820318"/>
                  </a:lnTo>
                  <a:lnTo>
                    <a:pt x="1094752" y="820318"/>
                  </a:lnTo>
                  <a:lnTo>
                    <a:pt x="1094752" y="858380"/>
                  </a:lnTo>
                  <a:lnTo>
                    <a:pt x="1181227" y="858380"/>
                  </a:lnTo>
                  <a:lnTo>
                    <a:pt x="1181227" y="928751"/>
                  </a:lnTo>
                  <a:lnTo>
                    <a:pt x="1181011" y="929271"/>
                  </a:lnTo>
                  <a:lnTo>
                    <a:pt x="1180198" y="930071"/>
                  </a:lnTo>
                  <a:lnTo>
                    <a:pt x="1179690" y="930275"/>
                  </a:lnTo>
                  <a:lnTo>
                    <a:pt x="883221" y="930275"/>
                  </a:lnTo>
                  <a:lnTo>
                    <a:pt x="882700" y="930071"/>
                  </a:lnTo>
                  <a:lnTo>
                    <a:pt x="881913" y="929271"/>
                  </a:lnTo>
                  <a:lnTo>
                    <a:pt x="881697" y="928751"/>
                  </a:lnTo>
                  <a:lnTo>
                    <a:pt x="881697" y="749973"/>
                  </a:lnTo>
                  <a:lnTo>
                    <a:pt x="881926" y="749465"/>
                  </a:lnTo>
                  <a:lnTo>
                    <a:pt x="882713" y="748652"/>
                  </a:lnTo>
                  <a:lnTo>
                    <a:pt x="883234" y="748436"/>
                  </a:lnTo>
                  <a:lnTo>
                    <a:pt x="883805" y="748436"/>
                  </a:lnTo>
                  <a:lnTo>
                    <a:pt x="1179690" y="748436"/>
                  </a:lnTo>
                  <a:lnTo>
                    <a:pt x="1180160" y="748639"/>
                  </a:lnTo>
                  <a:lnTo>
                    <a:pt x="1181011" y="749465"/>
                  </a:lnTo>
                  <a:lnTo>
                    <a:pt x="1181227" y="749973"/>
                  </a:lnTo>
                  <a:lnTo>
                    <a:pt x="1181227" y="710590"/>
                  </a:lnTo>
                  <a:lnTo>
                    <a:pt x="1179118" y="710374"/>
                  </a:lnTo>
                  <a:lnTo>
                    <a:pt x="883805" y="710374"/>
                  </a:lnTo>
                  <a:lnTo>
                    <a:pt x="846759" y="735164"/>
                  </a:lnTo>
                  <a:lnTo>
                    <a:pt x="843838" y="749465"/>
                  </a:lnTo>
                  <a:lnTo>
                    <a:pt x="843940" y="930275"/>
                  </a:lnTo>
                  <a:lnTo>
                    <a:pt x="868489" y="965301"/>
                  </a:lnTo>
                  <a:lnTo>
                    <a:pt x="883818" y="968336"/>
                  </a:lnTo>
                  <a:lnTo>
                    <a:pt x="1179118" y="968336"/>
                  </a:lnTo>
                  <a:lnTo>
                    <a:pt x="1216164" y="943533"/>
                  </a:lnTo>
                  <a:lnTo>
                    <a:pt x="1218984" y="930275"/>
                  </a:lnTo>
                  <a:lnTo>
                    <a:pt x="1219085" y="749465"/>
                  </a:lnTo>
                  <a:close/>
                </a:path>
                <a:path w="1219200" h="968375">
                  <a:moveTo>
                    <a:pt x="1219098" y="394271"/>
                  </a:moveTo>
                  <a:lnTo>
                    <a:pt x="1218996" y="393230"/>
                  </a:lnTo>
                  <a:lnTo>
                    <a:pt x="1218438" y="387464"/>
                  </a:lnTo>
                  <a:lnTo>
                    <a:pt x="1216177" y="379971"/>
                  </a:lnTo>
                  <a:lnTo>
                    <a:pt x="1181227" y="355396"/>
                  </a:lnTo>
                  <a:lnTo>
                    <a:pt x="1181227" y="394779"/>
                  </a:lnTo>
                  <a:lnTo>
                    <a:pt x="1181176" y="465137"/>
                  </a:lnTo>
                  <a:lnTo>
                    <a:pt x="1094752" y="465137"/>
                  </a:lnTo>
                  <a:lnTo>
                    <a:pt x="1094752" y="503199"/>
                  </a:lnTo>
                  <a:lnTo>
                    <a:pt x="1181150" y="503199"/>
                  </a:lnTo>
                  <a:lnTo>
                    <a:pt x="1181112" y="573963"/>
                  </a:lnTo>
                  <a:lnTo>
                    <a:pt x="1180198" y="574890"/>
                  </a:lnTo>
                  <a:lnTo>
                    <a:pt x="1179703" y="575094"/>
                  </a:lnTo>
                  <a:lnTo>
                    <a:pt x="883234" y="575094"/>
                  </a:lnTo>
                  <a:lnTo>
                    <a:pt x="882738" y="574890"/>
                  </a:lnTo>
                  <a:lnTo>
                    <a:pt x="881799" y="573963"/>
                  </a:lnTo>
                  <a:lnTo>
                    <a:pt x="881697" y="394779"/>
                  </a:lnTo>
                  <a:lnTo>
                    <a:pt x="881913" y="394271"/>
                  </a:lnTo>
                  <a:lnTo>
                    <a:pt x="882827" y="393344"/>
                  </a:lnTo>
                  <a:lnTo>
                    <a:pt x="883424" y="393230"/>
                  </a:lnTo>
                  <a:lnTo>
                    <a:pt x="883805" y="393230"/>
                  </a:lnTo>
                  <a:lnTo>
                    <a:pt x="1179512" y="393230"/>
                  </a:lnTo>
                  <a:lnTo>
                    <a:pt x="1180084" y="393344"/>
                  </a:lnTo>
                  <a:lnTo>
                    <a:pt x="1181011" y="394258"/>
                  </a:lnTo>
                  <a:lnTo>
                    <a:pt x="1181227" y="394779"/>
                  </a:lnTo>
                  <a:lnTo>
                    <a:pt x="1181227" y="355396"/>
                  </a:lnTo>
                  <a:lnTo>
                    <a:pt x="1179118" y="355180"/>
                  </a:lnTo>
                  <a:lnTo>
                    <a:pt x="883818" y="355180"/>
                  </a:lnTo>
                  <a:lnTo>
                    <a:pt x="846772" y="379971"/>
                  </a:lnTo>
                  <a:lnTo>
                    <a:pt x="843851" y="394271"/>
                  </a:lnTo>
                  <a:lnTo>
                    <a:pt x="843953" y="575094"/>
                  </a:lnTo>
                  <a:lnTo>
                    <a:pt x="868476" y="610108"/>
                  </a:lnTo>
                  <a:lnTo>
                    <a:pt x="883818" y="613156"/>
                  </a:lnTo>
                  <a:lnTo>
                    <a:pt x="1179118" y="613156"/>
                  </a:lnTo>
                  <a:lnTo>
                    <a:pt x="1216177" y="588352"/>
                  </a:lnTo>
                  <a:lnTo>
                    <a:pt x="1218996" y="575094"/>
                  </a:lnTo>
                  <a:lnTo>
                    <a:pt x="1219098" y="394271"/>
                  </a:lnTo>
                  <a:close/>
                </a:path>
                <a:path w="1219200" h="968375">
                  <a:moveTo>
                    <a:pt x="1219098" y="39179"/>
                  </a:moveTo>
                  <a:lnTo>
                    <a:pt x="1194460" y="3035"/>
                  </a:lnTo>
                  <a:lnTo>
                    <a:pt x="1181112" y="203"/>
                  </a:lnTo>
                  <a:lnTo>
                    <a:pt x="1181112" y="39179"/>
                  </a:lnTo>
                  <a:lnTo>
                    <a:pt x="1181112" y="109956"/>
                  </a:lnTo>
                  <a:lnTo>
                    <a:pt x="1094752" y="109956"/>
                  </a:lnTo>
                  <a:lnTo>
                    <a:pt x="1094752" y="148018"/>
                  </a:lnTo>
                  <a:lnTo>
                    <a:pt x="1181112" y="148018"/>
                  </a:lnTo>
                  <a:lnTo>
                    <a:pt x="1181112" y="218782"/>
                  </a:lnTo>
                  <a:lnTo>
                    <a:pt x="1180211" y="219697"/>
                  </a:lnTo>
                  <a:lnTo>
                    <a:pt x="1179715" y="219900"/>
                  </a:lnTo>
                  <a:lnTo>
                    <a:pt x="883221" y="219900"/>
                  </a:lnTo>
                  <a:lnTo>
                    <a:pt x="882726" y="219697"/>
                  </a:lnTo>
                  <a:lnTo>
                    <a:pt x="881799" y="218782"/>
                  </a:lnTo>
                  <a:lnTo>
                    <a:pt x="881799" y="39179"/>
                  </a:lnTo>
                  <a:lnTo>
                    <a:pt x="882726" y="38265"/>
                  </a:lnTo>
                  <a:lnTo>
                    <a:pt x="883234" y="38049"/>
                  </a:lnTo>
                  <a:lnTo>
                    <a:pt x="883805" y="38049"/>
                  </a:lnTo>
                  <a:lnTo>
                    <a:pt x="1179703" y="38049"/>
                  </a:lnTo>
                  <a:lnTo>
                    <a:pt x="1180185" y="38252"/>
                  </a:lnTo>
                  <a:lnTo>
                    <a:pt x="1181112" y="39179"/>
                  </a:lnTo>
                  <a:lnTo>
                    <a:pt x="1181112" y="203"/>
                  </a:lnTo>
                  <a:lnTo>
                    <a:pt x="1179118" y="0"/>
                  </a:lnTo>
                  <a:lnTo>
                    <a:pt x="883818" y="0"/>
                  </a:lnTo>
                  <a:lnTo>
                    <a:pt x="846772" y="24790"/>
                  </a:lnTo>
                  <a:lnTo>
                    <a:pt x="843838" y="39179"/>
                  </a:lnTo>
                  <a:lnTo>
                    <a:pt x="843940" y="219900"/>
                  </a:lnTo>
                  <a:lnTo>
                    <a:pt x="868464" y="254927"/>
                  </a:lnTo>
                  <a:lnTo>
                    <a:pt x="883818" y="257962"/>
                  </a:lnTo>
                  <a:lnTo>
                    <a:pt x="1179118" y="257962"/>
                  </a:lnTo>
                  <a:lnTo>
                    <a:pt x="1216164" y="233184"/>
                  </a:lnTo>
                  <a:lnTo>
                    <a:pt x="1218996" y="219900"/>
                  </a:lnTo>
                  <a:lnTo>
                    <a:pt x="1219098" y="39179"/>
                  </a:lnTo>
                  <a:close/>
                </a:path>
              </a:pathLst>
            </a:custGeom>
            <a:solidFill>
              <a:srgbClr val="17171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674720"/>
            <a:ext cx="6143625" cy="680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00" spc="120" dirty="0">
                <a:solidFill>
                  <a:srgbClr val="5CE1E6"/>
                </a:solidFill>
              </a:rPr>
              <a:t>Architecture</a:t>
            </a:r>
            <a:r>
              <a:rPr sz="4300" spc="-180" dirty="0">
                <a:solidFill>
                  <a:srgbClr val="5CE1E6"/>
                </a:solidFill>
              </a:rPr>
              <a:t> </a:t>
            </a:r>
            <a:r>
              <a:rPr sz="4300" spc="60" dirty="0">
                <a:solidFill>
                  <a:srgbClr val="5CE1E6"/>
                </a:solidFill>
              </a:rPr>
              <a:t>Diagram</a:t>
            </a:r>
            <a:endParaRPr sz="4300"/>
          </a:p>
        </p:txBody>
      </p:sp>
      <p:sp>
        <p:nvSpPr>
          <p:cNvPr id="8" name="object 8"/>
          <p:cNvSpPr txBox="1"/>
          <p:nvPr/>
        </p:nvSpPr>
        <p:spPr>
          <a:xfrm>
            <a:off x="10752694" y="5335997"/>
            <a:ext cx="6506845" cy="229806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5"/>
              </a:spcBef>
            </a:pPr>
            <a:endParaRPr sz="2200">
              <a:latin typeface="Times New Roman"/>
              <a:cs typeface="Times New Roman"/>
            </a:endParaRPr>
          </a:p>
          <a:p>
            <a:pPr marL="1934845" marR="1075055">
              <a:lnSpc>
                <a:spcPct val="116500"/>
              </a:lnSpc>
            </a:pPr>
            <a:r>
              <a:rPr sz="2200" b="1" spc="-25" dirty="0">
                <a:latin typeface="Tahoma"/>
                <a:cs typeface="Tahoma"/>
              </a:rPr>
              <a:t>T</a:t>
            </a:r>
            <a:r>
              <a:rPr sz="2200" b="1" spc="-170" dirty="0">
                <a:latin typeface="Tahoma"/>
                <a:cs typeface="Tahoma"/>
              </a:rPr>
              <a:t>h</a:t>
            </a:r>
            <a:r>
              <a:rPr sz="2200" b="1" spc="-125" dirty="0">
                <a:latin typeface="Tahoma"/>
                <a:cs typeface="Tahoma"/>
              </a:rPr>
              <a:t>r</a:t>
            </a:r>
            <a:r>
              <a:rPr sz="2200" b="1" spc="-135" dirty="0">
                <a:latin typeface="Tahoma"/>
                <a:cs typeface="Tahoma"/>
              </a:rPr>
              <a:t>ee</a:t>
            </a:r>
            <a:r>
              <a:rPr sz="2200" b="1" spc="-130" dirty="0">
                <a:latin typeface="Tahoma"/>
                <a:cs typeface="Tahoma"/>
              </a:rPr>
              <a:t>-</a:t>
            </a:r>
            <a:r>
              <a:rPr sz="2200" b="1" spc="-85" dirty="0">
                <a:latin typeface="Tahoma"/>
                <a:cs typeface="Tahoma"/>
              </a:rPr>
              <a:t>t</a:t>
            </a:r>
            <a:r>
              <a:rPr sz="2200" b="1" spc="-95" dirty="0">
                <a:latin typeface="Tahoma"/>
                <a:cs typeface="Tahoma"/>
              </a:rPr>
              <a:t>i</a:t>
            </a:r>
            <a:r>
              <a:rPr sz="2200" b="1" spc="-135" dirty="0">
                <a:latin typeface="Tahoma"/>
                <a:cs typeface="Tahoma"/>
              </a:rPr>
              <a:t>e</a:t>
            </a:r>
            <a:r>
              <a:rPr sz="2200" b="1" spc="-125" dirty="0">
                <a:latin typeface="Tahoma"/>
                <a:cs typeface="Tahoma"/>
              </a:rPr>
              <a:t>r </a:t>
            </a:r>
            <a:r>
              <a:rPr sz="2200" b="1" spc="-200" dirty="0">
                <a:latin typeface="Tahoma"/>
                <a:cs typeface="Tahoma"/>
              </a:rPr>
              <a:t>a</a:t>
            </a:r>
            <a:r>
              <a:rPr sz="2200" b="1" spc="-125" dirty="0">
                <a:latin typeface="Tahoma"/>
                <a:cs typeface="Tahoma"/>
              </a:rPr>
              <a:t>r</a:t>
            </a:r>
            <a:r>
              <a:rPr sz="2200" b="1" spc="-105" dirty="0">
                <a:latin typeface="Tahoma"/>
                <a:cs typeface="Tahoma"/>
              </a:rPr>
              <a:t>c</a:t>
            </a:r>
            <a:r>
              <a:rPr sz="2200" b="1" spc="-170" dirty="0">
                <a:latin typeface="Tahoma"/>
                <a:cs typeface="Tahoma"/>
              </a:rPr>
              <a:t>h</a:t>
            </a:r>
            <a:r>
              <a:rPr sz="2200" b="1" spc="-95" dirty="0">
                <a:latin typeface="Tahoma"/>
                <a:cs typeface="Tahoma"/>
              </a:rPr>
              <a:t>i</a:t>
            </a:r>
            <a:r>
              <a:rPr sz="2200" b="1" spc="-85" dirty="0">
                <a:latin typeface="Tahoma"/>
                <a:cs typeface="Tahoma"/>
              </a:rPr>
              <a:t>t</a:t>
            </a:r>
            <a:r>
              <a:rPr sz="2200" b="1" spc="-135" dirty="0">
                <a:latin typeface="Tahoma"/>
                <a:cs typeface="Tahoma"/>
              </a:rPr>
              <a:t>e</a:t>
            </a:r>
            <a:r>
              <a:rPr sz="2200" b="1" spc="-105" dirty="0">
                <a:latin typeface="Tahoma"/>
                <a:cs typeface="Tahoma"/>
              </a:rPr>
              <a:t>c</a:t>
            </a:r>
            <a:r>
              <a:rPr sz="2200" b="1" spc="-85" dirty="0">
                <a:latin typeface="Tahoma"/>
                <a:cs typeface="Tahoma"/>
              </a:rPr>
              <a:t>t</a:t>
            </a:r>
            <a:r>
              <a:rPr sz="2200" b="1" spc="-170" dirty="0">
                <a:latin typeface="Tahoma"/>
                <a:cs typeface="Tahoma"/>
              </a:rPr>
              <a:t>u</a:t>
            </a:r>
            <a:r>
              <a:rPr sz="2200" b="1" spc="-125" dirty="0">
                <a:latin typeface="Tahoma"/>
                <a:cs typeface="Tahoma"/>
              </a:rPr>
              <a:t>r</a:t>
            </a:r>
            <a:r>
              <a:rPr sz="2200" b="1" spc="-130" dirty="0">
                <a:latin typeface="Tahoma"/>
                <a:cs typeface="Tahoma"/>
              </a:rPr>
              <a:t>e</a:t>
            </a:r>
            <a:r>
              <a:rPr sz="2200" b="1" spc="-125" dirty="0">
                <a:latin typeface="Tahoma"/>
                <a:cs typeface="Tahoma"/>
              </a:rPr>
              <a:t> </a:t>
            </a:r>
            <a:r>
              <a:rPr sz="2200" b="1" spc="-185" dirty="0">
                <a:latin typeface="Tahoma"/>
                <a:cs typeface="Tahoma"/>
              </a:rPr>
              <a:t>w</a:t>
            </a:r>
            <a:r>
              <a:rPr sz="2200" b="1" spc="-95" dirty="0">
                <a:latin typeface="Tahoma"/>
                <a:cs typeface="Tahoma"/>
              </a:rPr>
              <a:t>i</a:t>
            </a:r>
            <a:r>
              <a:rPr sz="2200" b="1" spc="-85" dirty="0">
                <a:latin typeface="Tahoma"/>
                <a:cs typeface="Tahoma"/>
              </a:rPr>
              <a:t>t</a:t>
            </a:r>
            <a:r>
              <a:rPr sz="2200" b="1" spc="-105" dirty="0">
                <a:latin typeface="Tahoma"/>
                <a:cs typeface="Tahoma"/>
              </a:rPr>
              <a:t>h  </a:t>
            </a:r>
            <a:r>
              <a:rPr sz="2200" b="1" spc="30" dirty="0">
                <a:latin typeface="Tahoma"/>
                <a:cs typeface="Tahoma"/>
              </a:rPr>
              <a:t>A</a:t>
            </a:r>
            <a:r>
              <a:rPr sz="2200" b="1" spc="-135" dirty="0">
                <a:latin typeface="Tahoma"/>
                <a:cs typeface="Tahoma"/>
              </a:rPr>
              <a:t>d</a:t>
            </a:r>
            <a:r>
              <a:rPr sz="2200" b="1" spc="-250" dirty="0">
                <a:latin typeface="Tahoma"/>
                <a:cs typeface="Tahoma"/>
              </a:rPr>
              <a:t>m</a:t>
            </a:r>
            <a:r>
              <a:rPr sz="2200" b="1" spc="-95" dirty="0">
                <a:latin typeface="Tahoma"/>
                <a:cs typeface="Tahoma"/>
              </a:rPr>
              <a:t>i</a:t>
            </a:r>
            <a:r>
              <a:rPr sz="2200" b="1" spc="-170" dirty="0">
                <a:latin typeface="Tahoma"/>
                <a:cs typeface="Tahoma"/>
              </a:rPr>
              <a:t>n,</a:t>
            </a:r>
            <a:r>
              <a:rPr sz="2200" b="1" spc="-125" dirty="0">
                <a:latin typeface="Tahoma"/>
                <a:cs typeface="Tahoma"/>
              </a:rPr>
              <a:t> </a:t>
            </a:r>
            <a:r>
              <a:rPr sz="2200" b="1" spc="-75" dirty="0">
                <a:latin typeface="Tahoma"/>
                <a:cs typeface="Tahoma"/>
              </a:rPr>
              <a:t>P</a:t>
            </a:r>
            <a:r>
              <a:rPr sz="2200" b="1" spc="-200" dirty="0">
                <a:latin typeface="Tahoma"/>
                <a:cs typeface="Tahoma"/>
              </a:rPr>
              <a:t>a</a:t>
            </a:r>
            <a:r>
              <a:rPr sz="2200" b="1" spc="-85" dirty="0">
                <a:latin typeface="Tahoma"/>
                <a:cs typeface="Tahoma"/>
              </a:rPr>
              <a:t>t</a:t>
            </a:r>
            <a:r>
              <a:rPr sz="2200" b="1" spc="-95" dirty="0">
                <a:latin typeface="Tahoma"/>
                <a:cs typeface="Tahoma"/>
              </a:rPr>
              <a:t>i</a:t>
            </a:r>
            <a:r>
              <a:rPr sz="2200" b="1" spc="-135" dirty="0">
                <a:latin typeface="Tahoma"/>
                <a:cs typeface="Tahoma"/>
              </a:rPr>
              <a:t>e</a:t>
            </a:r>
            <a:r>
              <a:rPr sz="2200" b="1" spc="-170" dirty="0">
                <a:latin typeface="Tahoma"/>
                <a:cs typeface="Tahoma"/>
              </a:rPr>
              <a:t>n</a:t>
            </a:r>
            <a:r>
              <a:rPr sz="2200" b="1" spc="-85" dirty="0">
                <a:latin typeface="Tahoma"/>
                <a:cs typeface="Tahoma"/>
              </a:rPr>
              <a:t>t</a:t>
            </a:r>
            <a:r>
              <a:rPr sz="2200" b="1" spc="-170" dirty="0">
                <a:latin typeface="Tahoma"/>
                <a:cs typeface="Tahoma"/>
              </a:rPr>
              <a:t>,</a:t>
            </a:r>
            <a:r>
              <a:rPr sz="2200" b="1" spc="-125" dirty="0">
                <a:latin typeface="Tahoma"/>
                <a:cs typeface="Tahoma"/>
              </a:rPr>
              <a:t> </a:t>
            </a:r>
            <a:r>
              <a:rPr sz="2200" b="1" spc="-200" dirty="0">
                <a:latin typeface="Tahoma"/>
                <a:cs typeface="Tahoma"/>
              </a:rPr>
              <a:t>a</a:t>
            </a:r>
            <a:r>
              <a:rPr sz="2200" b="1" spc="-170" dirty="0">
                <a:latin typeface="Tahoma"/>
                <a:cs typeface="Tahoma"/>
              </a:rPr>
              <a:t>n</a:t>
            </a:r>
            <a:r>
              <a:rPr sz="2200" b="1" spc="-130" dirty="0">
                <a:latin typeface="Tahoma"/>
                <a:cs typeface="Tahoma"/>
              </a:rPr>
              <a:t>d</a:t>
            </a:r>
            <a:r>
              <a:rPr sz="2200" b="1" spc="-125" dirty="0">
                <a:latin typeface="Tahoma"/>
                <a:cs typeface="Tahoma"/>
              </a:rPr>
              <a:t> </a:t>
            </a:r>
            <a:r>
              <a:rPr sz="2200" b="1" dirty="0">
                <a:latin typeface="Tahoma"/>
                <a:cs typeface="Tahoma"/>
              </a:rPr>
              <a:t>D</a:t>
            </a:r>
            <a:r>
              <a:rPr sz="2200" b="1" spc="-95" dirty="0">
                <a:latin typeface="Tahoma"/>
                <a:cs typeface="Tahoma"/>
              </a:rPr>
              <a:t>o</a:t>
            </a:r>
            <a:r>
              <a:rPr sz="2200" b="1" spc="-105" dirty="0">
                <a:latin typeface="Tahoma"/>
                <a:cs typeface="Tahoma"/>
              </a:rPr>
              <a:t>c</a:t>
            </a:r>
            <a:r>
              <a:rPr sz="2200" b="1" spc="-85" dirty="0">
                <a:latin typeface="Tahoma"/>
                <a:cs typeface="Tahoma"/>
              </a:rPr>
              <a:t>t</a:t>
            </a:r>
            <a:r>
              <a:rPr sz="2200" b="1" spc="-95" dirty="0">
                <a:latin typeface="Tahoma"/>
                <a:cs typeface="Tahoma"/>
              </a:rPr>
              <a:t>o</a:t>
            </a:r>
            <a:r>
              <a:rPr sz="2200" b="1" spc="-100" dirty="0">
                <a:latin typeface="Tahoma"/>
                <a:cs typeface="Tahoma"/>
              </a:rPr>
              <a:t>r  </a:t>
            </a:r>
            <a:r>
              <a:rPr sz="2200" b="1" spc="-170" dirty="0">
                <a:latin typeface="Tahoma"/>
                <a:cs typeface="Tahoma"/>
              </a:rPr>
              <a:t>u</a:t>
            </a:r>
            <a:r>
              <a:rPr sz="2200" b="1" spc="-165" dirty="0">
                <a:latin typeface="Tahoma"/>
                <a:cs typeface="Tahoma"/>
              </a:rPr>
              <a:t>s</a:t>
            </a:r>
            <a:r>
              <a:rPr sz="2200" b="1" spc="-135" dirty="0">
                <a:latin typeface="Tahoma"/>
                <a:cs typeface="Tahoma"/>
              </a:rPr>
              <a:t>e</a:t>
            </a:r>
            <a:r>
              <a:rPr sz="2200" b="1" spc="-125" dirty="0">
                <a:latin typeface="Tahoma"/>
                <a:cs typeface="Tahoma"/>
              </a:rPr>
              <a:t>r</a:t>
            </a:r>
            <a:r>
              <a:rPr sz="2200" b="1" spc="-165" dirty="0">
                <a:latin typeface="Tahoma"/>
                <a:cs typeface="Tahoma"/>
              </a:rPr>
              <a:t>s</a:t>
            </a:r>
            <a:r>
              <a:rPr sz="2200" b="1" spc="-170" dirty="0">
                <a:latin typeface="Tahoma"/>
                <a:cs typeface="Tahoma"/>
              </a:rPr>
              <a:t>,</a:t>
            </a:r>
            <a:r>
              <a:rPr sz="2200" b="1" spc="-125" dirty="0">
                <a:latin typeface="Tahoma"/>
                <a:cs typeface="Tahoma"/>
              </a:rPr>
              <a:t> </a:t>
            </a:r>
            <a:r>
              <a:rPr sz="2200" b="1" spc="-200" dirty="0">
                <a:latin typeface="Tahoma"/>
                <a:cs typeface="Tahoma"/>
              </a:rPr>
              <a:t>a</a:t>
            </a:r>
            <a:r>
              <a:rPr sz="2200" b="1" spc="-170" dirty="0">
                <a:latin typeface="Tahoma"/>
                <a:cs typeface="Tahoma"/>
              </a:rPr>
              <a:t>n</a:t>
            </a:r>
            <a:r>
              <a:rPr sz="2200" b="1" spc="-130" dirty="0">
                <a:latin typeface="Tahoma"/>
                <a:cs typeface="Tahoma"/>
              </a:rPr>
              <a:t>d</a:t>
            </a:r>
            <a:r>
              <a:rPr sz="2200" b="1" spc="-125" dirty="0">
                <a:latin typeface="Tahoma"/>
                <a:cs typeface="Tahoma"/>
              </a:rPr>
              <a:t> </a:t>
            </a:r>
            <a:r>
              <a:rPr sz="2200" b="1" spc="-195" dirty="0">
                <a:latin typeface="Tahoma"/>
                <a:cs typeface="Tahoma"/>
              </a:rPr>
              <a:t>a</a:t>
            </a:r>
            <a:r>
              <a:rPr sz="2200" b="1" spc="-125" dirty="0">
                <a:latin typeface="Tahoma"/>
                <a:cs typeface="Tahoma"/>
              </a:rPr>
              <a:t> </a:t>
            </a:r>
            <a:r>
              <a:rPr sz="2200" b="1" spc="-135" dirty="0">
                <a:latin typeface="Tahoma"/>
                <a:cs typeface="Tahoma"/>
              </a:rPr>
              <a:t>d</a:t>
            </a:r>
            <a:r>
              <a:rPr sz="2200" b="1" spc="-200" dirty="0">
                <a:latin typeface="Tahoma"/>
                <a:cs typeface="Tahoma"/>
              </a:rPr>
              <a:t>a</a:t>
            </a:r>
            <a:r>
              <a:rPr sz="2200" b="1" spc="-85" dirty="0">
                <a:latin typeface="Tahoma"/>
                <a:cs typeface="Tahoma"/>
              </a:rPr>
              <a:t>t</a:t>
            </a:r>
            <a:r>
              <a:rPr sz="2200" b="1" spc="-200" dirty="0">
                <a:latin typeface="Tahoma"/>
                <a:cs typeface="Tahoma"/>
              </a:rPr>
              <a:t>a</a:t>
            </a:r>
            <a:r>
              <a:rPr sz="2200" b="1" spc="-140" dirty="0">
                <a:latin typeface="Tahoma"/>
                <a:cs typeface="Tahoma"/>
              </a:rPr>
              <a:t>b</a:t>
            </a:r>
            <a:r>
              <a:rPr sz="2200" b="1" spc="-200" dirty="0">
                <a:latin typeface="Tahoma"/>
                <a:cs typeface="Tahoma"/>
              </a:rPr>
              <a:t>a</a:t>
            </a:r>
            <a:r>
              <a:rPr sz="2200" b="1" spc="-165" dirty="0">
                <a:latin typeface="Tahoma"/>
                <a:cs typeface="Tahoma"/>
              </a:rPr>
              <a:t>s</a:t>
            </a:r>
            <a:r>
              <a:rPr sz="2200" b="1" spc="-85" dirty="0">
                <a:latin typeface="Tahoma"/>
                <a:cs typeface="Tahoma"/>
              </a:rPr>
              <a:t>e  </a:t>
            </a:r>
            <a:r>
              <a:rPr sz="2200" b="1" spc="-250" dirty="0">
                <a:latin typeface="Tahoma"/>
                <a:cs typeface="Tahoma"/>
              </a:rPr>
              <a:t>m</a:t>
            </a:r>
            <a:r>
              <a:rPr sz="2200" b="1" spc="-200" dirty="0">
                <a:latin typeface="Tahoma"/>
                <a:cs typeface="Tahoma"/>
              </a:rPr>
              <a:t>a</a:t>
            </a:r>
            <a:r>
              <a:rPr sz="2200" b="1" spc="-170" dirty="0">
                <a:latin typeface="Tahoma"/>
                <a:cs typeface="Tahoma"/>
              </a:rPr>
              <a:t>n</a:t>
            </a:r>
            <a:r>
              <a:rPr sz="2200" b="1" spc="-200" dirty="0">
                <a:latin typeface="Tahoma"/>
                <a:cs typeface="Tahoma"/>
              </a:rPr>
              <a:t>a</a:t>
            </a:r>
            <a:r>
              <a:rPr sz="2200" b="1" spc="-225" dirty="0">
                <a:latin typeface="Tahoma"/>
                <a:cs typeface="Tahoma"/>
              </a:rPr>
              <a:t>g</a:t>
            </a:r>
            <a:r>
              <a:rPr sz="2200" b="1" spc="-135" dirty="0">
                <a:latin typeface="Tahoma"/>
                <a:cs typeface="Tahoma"/>
              </a:rPr>
              <a:t>e</a:t>
            </a:r>
            <a:r>
              <a:rPr sz="2200" b="1" spc="-250" dirty="0">
                <a:latin typeface="Tahoma"/>
                <a:cs typeface="Tahoma"/>
              </a:rPr>
              <a:t>m</a:t>
            </a:r>
            <a:r>
              <a:rPr sz="2200" b="1" spc="-135" dirty="0">
                <a:latin typeface="Tahoma"/>
                <a:cs typeface="Tahoma"/>
              </a:rPr>
              <a:t>e</a:t>
            </a:r>
            <a:r>
              <a:rPr sz="2200" b="1" spc="-170" dirty="0">
                <a:latin typeface="Tahoma"/>
                <a:cs typeface="Tahoma"/>
              </a:rPr>
              <a:t>n</a:t>
            </a:r>
            <a:r>
              <a:rPr sz="2200" b="1" spc="-85" dirty="0">
                <a:latin typeface="Tahoma"/>
                <a:cs typeface="Tahoma"/>
              </a:rPr>
              <a:t>t</a:t>
            </a:r>
            <a:r>
              <a:rPr sz="2200" b="1" spc="-125" dirty="0">
                <a:latin typeface="Tahoma"/>
                <a:cs typeface="Tahoma"/>
              </a:rPr>
              <a:t> </a:t>
            </a:r>
            <a:r>
              <a:rPr sz="2200" b="1" spc="-165" dirty="0">
                <a:latin typeface="Tahoma"/>
                <a:cs typeface="Tahoma"/>
              </a:rPr>
              <a:t>s</a:t>
            </a:r>
            <a:r>
              <a:rPr sz="2200" b="1" spc="-105" dirty="0">
                <a:latin typeface="Tahoma"/>
                <a:cs typeface="Tahoma"/>
              </a:rPr>
              <a:t>y</a:t>
            </a:r>
            <a:r>
              <a:rPr sz="2200" b="1" spc="-165" dirty="0">
                <a:latin typeface="Tahoma"/>
                <a:cs typeface="Tahoma"/>
              </a:rPr>
              <a:t>s</a:t>
            </a:r>
            <a:r>
              <a:rPr sz="2200" b="1" spc="-85" dirty="0">
                <a:latin typeface="Tahoma"/>
                <a:cs typeface="Tahoma"/>
              </a:rPr>
              <a:t>t</a:t>
            </a:r>
            <a:r>
              <a:rPr sz="2200" b="1" spc="-135" dirty="0">
                <a:latin typeface="Tahoma"/>
                <a:cs typeface="Tahoma"/>
              </a:rPr>
              <a:t>e</a:t>
            </a:r>
            <a:r>
              <a:rPr sz="2200" b="1" spc="-250" dirty="0">
                <a:latin typeface="Tahoma"/>
                <a:cs typeface="Tahoma"/>
              </a:rPr>
              <a:t>m</a:t>
            </a:r>
            <a:r>
              <a:rPr sz="2200" b="1" spc="-165" dirty="0">
                <a:latin typeface="Tahoma"/>
                <a:cs typeface="Tahoma"/>
              </a:rPr>
              <a:t>.</a:t>
            </a:r>
            <a:endParaRPr sz="22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489717" y="1"/>
            <a:ext cx="11786235" cy="10271125"/>
          </a:xfrm>
          <a:custGeom>
            <a:avLst/>
            <a:gdLst/>
            <a:ahLst/>
            <a:cxnLst/>
            <a:rect l="l" t="t" r="r" b="b"/>
            <a:pathLst>
              <a:path w="11786235" h="10271125">
                <a:moveTo>
                  <a:pt x="0" y="10270925"/>
                </a:moveTo>
                <a:lnTo>
                  <a:pt x="11785779" y="10270925"/>
                </a:lnTo>
                <a:lnTo>
                  <a:pt x="11785779" y="0"/>
                </a:lnTo>
                <a:lnTo>
                  <a:pt x="0" y="0"/>
                </a:lnTo>
                <a:lnTo>
                  <a:pt x="0" y="10270925"/>
                </a:lnTo>
                <a:close/>
              </a:path>
            </a:pathLst>
          </a:custGeom>
          <a:solidFill>
            <a:srgbClr val="1A2D3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"/>
            <a:ext cx="6395085" cy="10271125"/>
          </a:xfrm>
          <a:custGeom>
            <a:avLst/>
            <a:gdLst/>
            <a:ahLst/>
            <a:cxnLst/>
            <a:rect l="l" t="t" r="r" b="b"/>
            <a:pathLst>
              <a:path w="6395085" h="10271125">
                <a:moveTo>
                  <a:pt x="0" y="10270925"/>
                </a:moveTo>
                <a:lnTo>
                  <a:pt x="6394467" y="10270925"/>
                </a:lnTo>
                <a:lnTo>
                  <a:pt x="6394467" y="0"/>
                </a:lnTo>
                <a:lnTo>
                  <a:pt x="0" y="0"/>
                </a:lnTo>
                <a:lnTo>
                  <a:pt x="0" y="10270925"/>
                </a:lnTo>
                <a:close/>
              </a:path>
            </a:pathLst>
          </a:custGeom>
          <a:solidFill>
            <a:srgbClr val="1A2D3B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1"/>
            <a:ext cx="6490335" cy="10287000"/>
            <a:chOff x="0" y="1"/>
            <a:chExt cx="6490335" cy="10287000"/>
          </a:xfrm>
        </p:grpSpPr>
        <p:sp>
          <p:nvSpPr>
            <p:cNvPr id="5" name="object 5"/>
            <p:cNvSpPr/>
            <p:nvPr/>
          </p:nvSpPr>
          <p:spPr>
            <a:xfrm>
              <a:off x="6442092" y="1"/>
              <a:ext cx="0" cy="10287000"/>
            </a:xfrm>
            <a:custGeom>
              <a:avLst/>
              <a:gdLst/>
              <a:ahLst/>
              <a:cxnLst/>
              <a:rect l="l" t="t" r="r" b="b"/>
              <a:pathLst>
                <a:path h="10287000">
                  <a:moveTo>
                    <a:pt x="0" y="0"/>
                  </a:moveTo>
                  <a:lnTo>
                    <a:pt x="0" y="10286999"/>
                  </a:lnTo>
                </a:path>
              </a:pathLst>
            </a:custGeom>
            <a:ln w="9524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"/>
              <a:ext cx="6391274" cy="10286998"/>
            </a:xfrm>
            <a:prstGeom prst="rect">
              <a:avLst/>
            </a:prstGeom>
          </p:spPr>
        </p:pic>
      </p:grp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973084" y="288406"/>
            <a:ext cx="10286999" cy="9705974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4739585" y="674723"/>
            <a:ext cx="2533015" cy="680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00" spc="80" dirty="0">
                <a:solidFill>
                  <a:srgbClr val="5CE1E6"/>
                </a:solidFill>
              </a:rPr>
              <a:t>Use</a:t>
            </a:r>
            <a:r>
              <a:rPr sz="4300" spc="-215" dirty="0">
                <a:solidFill>
                  <a:srgbClr val="5CE1E6"/>
                </a:solidFill>
              </a:rPr>
              <a:t> </a:t>
            </a:r>
            <a:r>
              <a:rPr sz="4300" spc="45" dirty="0">
                <a:solidFill>
                  <a:srgbClr val="5CE1E6"/>
                </a:solidFill>
              </a:rPr>
              <a:t>Case</a:t>
            </a:r>
            <a:endParaRPr sz="4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23123" y="0"/>
            <a:ext cx="8362949" cy="1028685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3108" y="781613"/>
            <a:ext cx="3178810" cy="680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300" spc="70" dirty="0">
                <a:solidFill>
                  <a:srgbClr val="5CE1E6"/>
                </a:solidFill>
              </a:rPr>
              <a:t>References</a:t>
            </a:r>
            <a:endParaRPr sz="4300"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9183" y="2059304"/>
            <a:ext cx="123824" cy="12382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9183" y="3126104"/>
            <a:ext cx="123824" cy="12382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9183" y="4192904"/>
            <a:ext cx="123824" cy="12382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49183" y="5259704"/>
            <a:ext cx="123824" cy="12382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250808" y="1779906"/>
            <a:ext cx="6315710" cy="4292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5"/>
              </a:spcBef>
            </a:pP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tt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3000" spc="-4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3000" spc="-315" dirty="0">
                <a:solidFill>
                  <a:srgbClr val="FFFFFF"/>
                </a:solidFill>
                <a:latin typeface="Tahoma"/>
                <a:cs typeface="Tahoma"/>
              </a:rPr>
              <a:t>:</a:t>
            </a:r>
            <a:r>
              <a:rPr sz="3000" spc="204" dirty="0">
                <a:solidFill>
                  <a:srgbClr val="FFFFFF"/>
                </a:solidFill>
                <a:latin typeface="Tahoma"/>
                <a:cs typeface="Tahoma"/>
              </a:rPr>
              <a:t>//</a:t>
            </a:r>
            <a:r>
              <a:rPr sz="3000" spc="125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www</a:t>
            </a:r>
            <a:r>
              <a:rPr sz="3000" spc="-204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.</a:t>
            </a:r>
            <a:r>
              <a:rPr sz="3000" spc="25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k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a</a:t>
            </a:r>
            <a:r>
              <a:rPr sz="3000" spc="-10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gg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l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e</a:t>
            </a:r>
            <a:r>
              <a:rPr sz="3000" spc="-204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.</a:t>
            </a:r>
            <a:r>
              <a:rPr sz="3000" spc="45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c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o</a:t>
            </a:r>
            <a:r>
              <a:rPr sz="3000" spc="-55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m</a:t>
            </a:r>
            <a:r>
              <a:rPr sz="3000" spc="204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/</a:t>
            </a:r>
            <a:r>
              <a:rPr sz="3000" spc="2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d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a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t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a</a:t>
            </a:r>
            <a:r>
              <a:rPr sz="3000" spc="-4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s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e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t</a:t>
            </a:r>
            <a:r>
              <a:rPr sz="3000" spc="-4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s</a:t>
            </a:r>
            <a:r>
              <a:rPr sz="3000" spc="204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/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y</a:t>
            </a:r>
            <a:r>
              <a:rPr sz="3000" spc="-7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a </a:t>
            </a:r>
            <a:r>
              <a:rPr sz="3000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sserhessein/thyroid-disease-data-set </a:t>
            </a:r>
            <a:r>
              <a:rPr sz="3000" spc="-9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https://cdas.cancer.gov/datasets/plc </a:t>
            </a:r>
            <a:r>
              <a:rPr sz="3000" spc="-9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45" dirty="0">
                <a:solidFill>
                  <a:srgbClr val="FFFFFF"/>
                </a:solidFill>
                <a:latin typeface="Tahoma"/>
                <a:cs typeface="Tahoma"/>
              </a:rPr>
              <a:t>o/8/ </a:t>
            </a:r>
            <a:r>
              <a:rPr sz="3000" spc="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https://archive.ics.uci.edu/ml/datase </a:t>
            </a:r>
            <a:r>
              <a:rPr sz="3000" spc="-9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ts/thyroid+disease 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5" dirty="0">
                <a:solidFill>
                  <a:srgbClr val="FFFFFF"/>
                </a:solidFill>
                <a:latin typeface="Tahoma"/>
                <a:cs typeface="Tahoma"/>
                <a:hlinkClick r:id="rId5"/>
              </a:rPr>
              <a:t>http://odds.cs.stonybrook.edu/thyroi </a:t>
            </a:r>
            <a:r>
              <a:rPr sz="3000" spc="-9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d-disease-dataset/</a:t>
            </a:r>
            <a:endParaRPr sz="3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08259" y="3544818"/>
            <a:ext cx="7515859" cy="16929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0900" b="1" spc="-22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10900" b="1" spc="34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10900" b="1" spc="28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10900" b="1" spc="34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10900" b="1" spc="640" dirty="0">
                <a:solidFill>
                  <a:srgbClr val="FFFFFF"/>
                </a:solidFill>
                <a:latin typeface="Tahoma"/>
                <a:cs typeface="Tahoma"/>
              </a:rPr>
              <a:t>k</a:t>
            </a:r>
            <a:r>
              <a:rPr sz="10900" b="1" spc="-919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0900" b="1" spc="-50" dirty="0">
                <a:solidFill>
                  <a:srgbClr val="5CE1E6"/>
                </a:solidFill>
                <a:latin typeface="Tahoma"/>
                <a:cs typeface="Tahoma"/>
              </a:rPr>
              <a:t>Y</a:t>
            </a:r>
            <a:r>
              <a:rPr sz="10900" b="1" spc="235" dirty="0">
                <a:solidFill>
                  <a:srgbClr val="5CE1E6"/>
                </a:solidFill>
                <a:latin typeface="Tahoma"/>
                <a:cs typeface="Tahoma"/>
              </a:rPr>
              <a:t>o</a:t>
            </a:r>
            <a:r>
              <a:rPr sz="10900" b="1" spc="350" dirty="0">
                <a:solidFill>
                  <a:srgbClr val="5CE1E6"/>
                </a:solidFill>
                <a:latin typeface="Tahoma"/>
                <a:cs typeface="Tahoma"/>
              </a:rPr>
              <a:t>u</a:t>
            </a:r>
            <a:endParaRPr sz="109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367388" y="5593625"/>
            <a:ext cx="355346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30" dirty="0">
                <a:solidFill>
                  <a:srgbClr val="FFFFFF"/>
                </a:solidFill>
                <a:latin typeface="Tahoma"/>
                <a:cs typeface="Tahoma"/>
              </a:rPr>
              <a:t>Team</a:t>
            </a:r>
            <a:r>
              <a:rPr sz="28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90" dirty="0">
                <a:solidFill>
                  <a:srgbClr val="FFFFFF"/>
                </a:solidFill>
                <a:latin typeface="Tahoma"/>
                <a:cs typeface="Tahoma"/>
              </a:rPr>
              <a:t>18</a:t>
            </a:r>
            <a:r>
              <a:rPr sz="28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20" dirty="0">
                <a:solidFill>
                  <a:srgbClr val="FFFFFF"/>
                </a:solidFill>
                <a:latin typeface="Tahoma"/>
                <a:cs typeface="Tahoma"/>
              </a:rPr>
              <a:t>-</a:t>
            </a:r>
            <a:r>
              <a:rPr sz="28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ThyroSense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440677" y="6634115"/>
            <a:ext cx="1409700" cy="24765"/>
          </a:xfrm>
          <a:custGeom>
            <a:avLst/>
            <a:gdLst/>
            <a:ahLst/>
            <a:cxnLst/>
            <a:rect l="l" t="t" r="r" b="b"/>
            <a:pathLst>
              <a:path w="1409700" h="24765">
                <a:moveTo>
                  <a:pt x="0" y="0"/>
                </a:moveTo>
                <a:lnTo>
                  <a:pt x="1409621" y="24705"/>
                </a:lnTo>
              </a:path>
            </a:pathLst>
          </a:custGeom>
          <a:ln w="95250">
            <a:solidFill>
              <a:srgbClr val="5CE1E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312</Words>
  <Application>Microsoft Office PowerPoint</Application>
  <PresentationFormat>Custom</PresentationFormat>
  <Paragraphs>26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Lucida Sans Unicode</vt:lpstr>
      <vt:lpstr>Tahoma</vt:lpstr>
      <vt:lpstr>Times New Roman</vt:lpstr>
      <vt:lpstr>Office Theme</vt:lpstr>
      <vt:lpstr>ThyroSense A Database Management Project for Healthcare Industry</vt:lpstr>
      <vt:lpstr>Abstract</vt:lpstr>
      <vt:lpstr>Objectives</vt:lpstr>
      <vt:lpstr>Scope</vt:lpstr>
      <vt:lpstr>Scope</vt:lpstr>
      <vt:lpstr>Architecture Diagram</vt:lpstr>
      <vt:lpstr>Use Case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Centre</dc:title>
  <dc:creator>GEtReKt</dc:creator>
  <cp:keywords>DAFaiH7HklQ,BACWTyKMe3Q</cp:keywords>
  <cp:lastModifiedBy>Vasundhara Raj</cp:lastModifiedBy>
  <cp:revision>1</cp:revision>
  <dcterms:created xsi:type="dcterms:W3CDTF">2023-03-07T04:26:33Z</dcterms:created>
  <dcterms:modified xsi:type="dcterms:W3CDTF">2023-03-07T04:29:22Z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2023-02-22T00:00:00Z</vt:filetime>
  </property>
  <property fmtid="{D5CDD505-2E9C-101B-9397-08002B2CF9AE}" pid="3" name="Creator">
    <vt:lpwstr>Canva</vt:lpwstr>
  </property>
  <property fmtid="{D5CDD505-2E9C-101B-9397-08002B2CF9AE}" pid="4" name="LastSaved">
    <vt:filetime>2023-02-22T00:00:00Z</vt:filetime>
  </property>
</Properties>
</file>